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71" r:id="rId15"/>
    <p:sldId id="272" r:id="rId16"/>
    <p:sldId id="273" r:id="rId17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714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3757" y="1994915"/>
            <a:ext cx="10384485" cy="24955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38562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93470" y="3449573"/>
            <a:ext cx="10405059" cy="1381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85622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38562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rgbClr val="385622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38562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38562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7995" y="806907"/>
            <a:ext cx="11456009" cy="7575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38562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37540" y="2233041"/>
            <a:ext cx="11514455" cy="35845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85622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png"/><Relationship Id="rId7" Type="http://schemas.openxmlformats.org/officeDocument/2006/relationships/image" Target="../media/image44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g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6796278" y="1332738"/>
            <a:ext cx="3686810" cy="833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300" dirty="0">
                <a:solidFill>
                  <a:srgbClr val="538235"/>
                </a:solidFill>
                <a:latin typeface="Calibri"/>
                <a:cs typeface="Calibri"/>
              </a:rPr>
              <a:t>Урок</a:t>
            </a:r>
            <a:r>
              <a:rPr sz="5300" spc="-290" dirty="0">
                <a:solidFill>
                  <a:srgbClr val="538235"/>
                </a:solidFill>
                <a:latin typeface="Calibri"/>
                <a:cs typeface="Calibri"/>
              </a:rPr>
              <a:t> </a:t>
            </a:r>
            <a:r>
              <a:rPr sz="5300" spc="-10" dirty="0">
                <a:solidFill>
                  <a:srgbClr val="538235"/>
                </a:solidFill>
                <a:latin typeface="Calibri"/>
                <a:cs typeface="Calibri"/>
              </a:rPr>
              <a:t>знаний</a:t>
            </a:r>
            <a:endParaRPr sz="53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237987" y="2799575"/>
            <a:ext cx="6825996" cy="2433839"/>
            <a:chOff x="5237987" y="2799575"/>
            <a:chExt cx="6825996" cy="2433839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63184" y="2799575"/>
              <a:ext cx="5381244" cy="76963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47130" y="2883916"/>
              <a:ext cx="5217541" cy="60540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088623" y="3081578"/>
              <a:ext cx="560844" cy="254457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1183366" y="3176667"/>
              <a:ext cx="374650" cy="69215"/>
            </a:xfrm>
            <a:custGeom>
              <a:avLst/>
              <a:gdLst/>
              <a:ahLst/>
              <a:cxnLst/>
              <a:rect l="l" t="t" r="r" b="b"/>
              <a:pathLst>
                <a:path w="374650" h="69214">
                  <a:moveTo>
                    <a:pt x="374624" y="0"/>
                  </a:moveTo>
                  <a:lnTo>
                    <a:pt x="0" y="0"/>
                  </a:lnTo>
                  <a:lnTo>
                    <a:pt x="0" y="69071"/>
                  </a:lnTo>
                  <a:lnTo>
                    <a:pt x="374624" y="69071"/>
                  </a:lnTo>
                  <a:lnTo>
                    <a:pt x="374624" y="0"/>
                  </a:lnTo>
                  <a:close/>
                </a:path>
              </a:pathLst>
            </a:custGeom>
            <a:solidFill>
              <a:srgbClr val="A9D1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1183366" y="3176667"/>
              <a:ext cx="374650" cy="69215"/>
            </a:xfrm>
            <a:custGeom>
              <a:avLst/>
              <a:gdLst/>
              <a:ahLst/>
              <a:cxnLst/>
              <a:rect l="l" t="t" r="r" b="b"/>
              <a:pathLst>
                <a:path w="374650" h="69214">
                  <a:moveTo>
                    <a:pt x="0" y="69071"/>
                  </a:moveTo>
                  <a:lnTo>
                    <a:pt x="374624" y="69071"/>
                  </a:lnTo>
                  <a:lnTo>
                    <a:pt x="374624" y="0"/>
                  </a:lnTo>
                  <a:lnTo>
                    <a:pt x="0" y="0"/>
                  </a:lnTo>
                  <a:lnTo>
                    <a:pt x="0" y="69071"/>
                  </a:lnTo>
                  <a:close/>
                </a:path>
              </a:pathLst>
            </a:custGeom>
            <a:ln w="22860">
              <a:solidFill>
                <a:srgbClr val="38562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37987" y="3741445"/>
              <a:ext cx="6825996" cy="67510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21680" y="3824859"/>
              <a:ext cx="6662546" cy="51295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686043" y="4424171"/>
              <a:ext cx="5914644" cy="80924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69864" y="4507611"/>
              <a:ext cx="5751321" cy="646811"/>
            </a:xfrm>
            <a:prstGeom prst="rect">
              <a:avLst/>
            </a:prstGeom>
          </p:spPr>
        </p:pic>
      </p:grp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3AC6A13-8300-2549-B36E-755A2EF921F6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031" y="1905000"/>
            <a:ext cx="4950456" cy="320040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372" y="188976"/>
            <a:ext cx="11882628" cy="6669024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704494" y="914222"/>
            <a:ext cx="865695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20010" marR="5080" indent="-2607945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Белорусская</a:t>
            </a:r>
            <a:r>
              <a:rPr spc="-95" dirty="0"/>
              <a:t> </a:t>
            </a:r>
            <a:r>
              <a:rPr spc="-10" dirty="0"/>
              <a:t>национальная</a:t>
            </a:r>
            <a:r>
              <a:rPr spc="-120" dirty="0"/>
              <a:t> </a:t>
            </a:r>
            <a:r>
              <a:rPr spc="-10" dirty="0"/>
              <a:t>биотехнологическая корпорация</a:t>
            </a:r>
            <a:r>
              <a:rPr spc="-110" dirty="0"/>
              <a:t> </a:t>
            </a:r>
            <a:r>
              <a:rPr spc="-10" dirty="0"/>
              <a:t>(БНБК)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0" y="1798320"/>
            <a:ext cx="12192000" cy="5059678"/>
            <a:chOff x="0" y="1798320"/>
            <a:chExt cx="12192000" cy="5059678"/>
          </a:xfrm>
        </p:grpSpPr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1798320"/>
              <a:ext cx="4611624" cy="240182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4128514"/>
              <a:ext cx="12192000" cy="2729484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4824984" y="2055876"/>
            <a:ext cx="7268209" cy="1815464"/>
          </a:xfrm>
          <a:prstGeom prst="rect">
            <a:avLst/>
          </a:prstGeom>
          <a:solidFill>
            <a:srgbClr val="E1EFD9"/>
          </a:solidFill>
          <a:ln w="9144">
            <a:solidFill>
              <a:srgbClr val="385622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91440" marR="82550" algn="just">
              <a:lnSpc>
                <a:spcPct val="99400"/>
              </a:lnSpc>
              <a:spcBef>
                <a:spcPts val="300"/>
              </a:spcBef>
            </a:pPr>
            <a:r>
              <a:rPr sz="2200" b="1" dirty="0">
                <a:solidFill>
                  <a:srgbClr val="385622"/>
                </a:solidFill>
                <a:latin typeface="Times New Roman"/>
                <a:cs typeface="Times New Roman"/>
              </a:rPr>
              <a:t>Цель</a:t>
            </a:r>
            <a:r>
              <a:rPr sz="2200" b="1" spc="1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b="1" dirty="0">
                <a:solidFill>
                  <a:srgbClr val="385622"/>
                </a:solidFill>
                <a:latin typeface="Times New Roman"/>
                <a:cs typeface="Times New Roman"/>
              </a:rPr>
              <a:t>проекта</a:t>
            </a:r>
            <a:r>
              <a:rPr sz="2200" b="1" spc="18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85622"/>
                </a:solidFill>
                <a:latin typeface="Times New Roman"/>
                <a:cs typeface="Times New Roman"/>
              </a:rPr>
              <a:t>-</a:t>
            </a:r>
            <a:r>
              <a:rPr sz="2200" spc="1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85622"/>
                </a:solidFill>
                <a:latin typeface="Times New Roman"/>
                <a:cs typeface="Times New Roman"/>
              </a:rPr>
              <a:t>организация</a:t>
            </a:r>
            <a:r>
              <a:rPr sz="2200" spc="1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85622"/>
                </a:solidFill>
                <a:latin typeface="Times New Roman"/>
                <a:cs typeface="Times New Roman"/>
              </a:rPr>
              <a:t>глубокой</a:t>
            </a:r>
            <a:r>
              <a:rPr sz="2200" spc="1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85622"/>
                </a:solidFill>
                <a:latin typeface="Times New Roman"/>
                <a:cs typeface="Times New Roman"/>
              </a:rPr>
              <a:t>переработки</a:t>
            </a:r>
            <a:r>
              <a:rPr sz="2200" spc="204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85622"/>
                </a:solidFill>
                <a:latin typeface="Times New Roman"/>
                <a:cs typeface="Times New Roman"/>
              </a:rPr>
              <a:t>зерна </a:t>
            </a:r>
            <a:r>
              <a:rPr sz="2200" dirty="0">
                <a:solidFill>
                  <a:srgbClr val="385622"/>
                </a:solidFill>
                <a:latin typeface="Times New Roman"/>
                <a:cs typeface="Times New Roman"/>
              </a:rPr>
              <a:t>по</a:t>
            </a:r>
            <a:r>
              <a:rPr sz="2200" spc="8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200" dirty="0">
                <a:solidFill>
                  <a:srgbClr val="385622"/>
                </a:solidFill>
                <a:latin typeface="Times New Roman"/>
                <a:cs typeface="Times New Roman"/>
              </a:rPr>
              <a:t>современным</a:t>
            </a:r>
            <a:r>
              <a:rPr sz="2200" spc="7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200" dirty="0">
                <a:solidFill>
                  <a:srgbClr val="385622"/>
                </a:solidFill>
                <a:latin typeface="Times New Roman"/>
                <a:cs typeface="Times New Roman"/>
              </a:rPr>
              <a:t>методам</a:t>
            </a:r>
            <a:r>
              <a:rPr sz="2200" spc="7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200" dirty="0">
                <a:solidFill>
                  <a:srgbClr val="385622"/>
                </a:solidFill>
                <a:latin typeface="Times New Roman"/>
                <a:cs typeface="Times New Roman"/>
              </a:rPr>
              <a:t>биотехнологии</a:t>
            </a:r>
            <a:r>
              <a:rPr sz="2200" spc="7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200" dirty="0">
                <a:solidFill>
                  <a:srgbClr val="385622"/>
                </a:solidFill>
                <a:latin typeface="Times New Roman"/>
                <a:cs typeface="Times New Roman"/>
              </a:rPr>
              <a:t>с</a:t>
            </a:r>
            <a:r>
              <a:rPr sz="2200" spc="7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200" spc="-10" dirty="0">
                <a:solidFill>
                  <a:srgbClr val="385622"/>
                </a:solidFill>
                <a:latin typeface="Times New Roman"/>
                <a:cs typeface="Times New Roman"/>
              </a:rPr>
              <a:t>получением </a:t>
            </a:r>
            <a:r>
              <a:rPr sz="2200" dirty="0">
                <a:solidFill>
                  <a:srgbClr val="385622"/>
                </a:solidFill>
                <a:latin typeface="Times New Roman"/>
                <a:cs typeface="Times New Roman"/>
              </a:rPr>
              <a:t>незаменимых</a:t>
            </a:r>
            <a:r>
              <a:rPr sz="2200" spc="22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85622"/>
                </a:solidFill>
                <a:latin typeface="Times New Roman"/>
                <a:cs typeface="Times New Roman"/>
              </a:rPr>
              <a:t>аминокислот</a:t>
            </a:r>
            <a:r>
              <a:rPr sz="2200" spc="21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85622"/>
                </a:solidFill>
                <a:latin typeface="Times New Roman"/>
                <a:cs typeface="Times New Roman"/>
              </a:rPr>
              <a:t>для</a:t>
            </a:r>
            <a:r>
              <a:rPr sz="2200" spc="204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85622"/>
                </a:solidFill>
                <a:latin typeface="Times New Roman"/>
                <a:cs typeface="Times New Roman"/>
              </a:rPr>
              <a:t>производства</a:t>
            </a:r>
            <a:r>
              <a:rPr sz="2200" spc="21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r>
              <a:rPr sz="2200" spc="21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85622"/>
                </a:solidFill>
                <a:latin typeface="Times New Roman"/>
                <a:cs typeface="Times New Roman"/>
              </a:rPr>
              <a:t>выхода</a:t>
            </a:r>
            <a:r>
              <a:rPr sz="2200" spc="204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spc="-25" dirty="0">
                <a:solidFill>
                  <a:srgbClr val="385622"/>
                </a:solidFill>
                <a:latin typeface="Times New Roman"/>
                <a:cs typeface="Times New Roman"/>
              </a:rPr>
              <a:t>на </a:t>
            </a:r>
            <a:r>
              <a:rPr sz="2200" dirty="0">
                <a:solidFill>
                  <a:srgbClr val="385622"/>
                </a:solidFill>
                <a:latin typeface="Times New Roman"/>
                <a:cs typeface="Times New Roman"/>
              </a:rPr>
              <a:t>местный</a:t>
            </a:r>
            <a:r>
              <a:rPr sz="2200" spc="49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200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r>
              <a:rPr sz="2200" spc="484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200" dirty="0">
                <a:solidFill>
                  <a:srgbClr val="385622"/>
                </a:solidFill>
                <a:latin typeface="Times New Roman"/>
                <a:cs typeface="Times New Roman"/>
              </a:rPr>
              <a:t>экспортный</a:t>
            </a:r>
            <a:r>
              <a:rPr sz="2200" spc="49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200" dirty="0">
                <a:solidFill>
                  <a:srgbClr val="385622"/>
                </a:solidFill>
                <a:latin typeface="Times New Roman"/>
                <a:cs typeface="Times New Roman"/>
              </a:rPr>
              <a:t>рынки</a:t>
            </a:r>
            <a:r>
              <a:rPr sz="2200" spc="50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200" spc="-10" dirty="0">
                <a:solidFill>
                  <a:srgbClr val="385622"/>
                </a:solidFill>
                <a:latin typeface="Times New Roman"/>
                <a:cs typeface="Times New Roman"/>
              </a:rPr>
              <a:t>высокопродуктивных, сбалансированных</a:t>
            </a:r>
            <a:r>
              <a:rPr sz="2200" spc="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85622"/>
                </a:solidFill>
                <a:latin typeface="Times New Roman"/>
                <a:cs typeface="Times New Roman"/>
              </a:rPr>
              <a:t>комбикормов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383407" y="745617"/>
            <a:ext cx="59658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Беларусь</a:t>
            </a:r>
            <a:r>
              <a:rPr spc="-85" dirty="0"/>
              <a:t> </a:t>
            </a:r>
            <a:r>
              <a:rPr dirty="0"/>
              <a:t>–</a:t>
            </a:r>
            <a:r>
              <a:rPr spc="-135" dirty="0"/>
              <a:t> </a:t>
            </a:r>
            <a:r>
              <a:rPr spc="-10" dirty="0"/>
              <a:t>космическая</a:t>
            </a:r>
            <a:r>
              <a:rPr spc="-105" dirty="0"/>
              <a:t> </a:t>
            </a:r>
            <a:r>
              <a:rPr spc="-10" dirty="0"/>
              <a:t>держава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6221171" y="1539430"/>
            <a:ext cx="5172710" cy="2655570"/>
            <a:chOff x="6221171" y="1539430"/>
            <a:chExt cx="5172710" cy="2655570"/>
          </a:xfrm>
        </p:grpSpPr>
        <p:pic>
          <p:nvPicPr>
            <p:cNvPr id="4" name="object 4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987" y="1833524"/>
              <a:ext cx="2599867" cy="236090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21171" y="1539430"/>
              <a:ext cx="2679242" cy="2584894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2336292" y="1274063"/>
            <a:ext cx="9456420" cy="923925"/>
          </a:xfrm>
          <a:prstGeom prst="rect">
            <a:avLst/>
          </a:prstGeom>
          <a:solidFill>
            <a:srgbClr val="E1EFD9"/>
          </a:solidFill>
          <a:ln w="9144">
            <a:solidFill>
              <a:srgbClr val="385622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92075" marR="83185" algn="just">
              <a:lnSpc>
                <a:spcPct val="100000"/>
              </a:lnSpc>
              <a:spcBef>
                <a:spcPts val="300"/>
              </a:spcBef>
            </a:pPr>
            <a:r>
              <a:rPr sz="1800" b="1" dirty="0">
                <a:solidFill>
                  <a:srgbClr val="385622"/>
                </a:solidFill>
                <a:latin typeface="Times New Roman"/>
                <a:cs typeface="Times New Roman"/>
              </a:rPr>
              <a:t>Космические</a:t>
            </a:r>
            <a:r>
              <a:rPr sz="1800" b="1" spc="12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385622"/>
                </a:solidFill>
                <a:latin typeface="Times New Roman"/>
                <a:cs typeface="Times New Roman"/>
              </a:rPr>
              <a:t>технологии</a:t>
            </a:r>
            <a:r>
              <a:rPr sz="1800" b="1" spc="1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помогают</a:t>
            </a:r>
            <a:r>
              <a:rPr sz="1800" spc="14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развивать</a:t>
            </a:r>
            <a:r>
              <a:rPr sz="1800" spc="1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экономику</a:t>
            </a:r>
            <a:r>
              <a:rPr sz="1800" spc="1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страны.</a:t>
            </a:r>
            <a:r>
              <a:rPr sz="1800" spc="14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Информация,</a:t>
            </a:r>
            <a:r>
              <a:rPr sz="1800" spc="14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полученная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белорусскими</a:t>
            </a:r>
            <a:r>
              <a:rPr sz="1800" spc="8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спутниками,</a:t>
            </a:r>
            <a:r>
              <a:rPr sz="1800" spc="9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используется</a:t>
            </a:r>
            <a:r>
              <a:rPr sz="1800" spc="9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для</a:t>
            </a:r>
            <a:r>
              <a:rPr sz="1800" spc="9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прогноза</a:t>
            </a:r>
            <a:r>
              <a:rPr sz="1800" spc="8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погоды,</a:t>
            </a:r>
            <a:r>
              <a:rPr sz="1800" spc="8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оценки</a:t>
            </a:r>
            <a:r>
              <a:rPr sz="1800" spc="8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состояния</a:t>
            </a:r>
            <a:r>
              <a:rPr sz="1800" spc="8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лесов, предотвращения</a:t>
            </a:r>
            <a:r>
              <a:rPr sz="1800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пожаров,</a:t>
            </a:r>
            <a:r>
              <a:rPr sz="1800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прогнозирования</a:t>
            </a:r>
            <a:r>
              <a:rPr sz="1800" spc="-2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урожайности</a:t>
            </a:r>
            <a:r>
              <a:rPr sz="1800" spc="-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385622"/>
                </a:solidFill>
                <a:latin typeface="Times New Roman"/>
                <a:cs typeface="Times New Roman"/>
              </a:rPr>
              <a:t>сельскохозяйственных 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культур.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49352" y="937260"/>
            <a:ext cx="11745595" cy="5476240"/>
            <a:chOff x="149352" y="937260"/>
            <a:chExt cx="11745595" cy="5476240"/>
          </a:xfrm>
        </p:grpSpPr>
        <p:pic>
          <p:nvPicPr>
            <p:cNvPr id="8" name="object 8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9352" y="937260"/>
              <a:ext cx="2022348" cy="169163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82112" y="3529583"/>
              <a:ext cx="5573268" cy="288340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87968" y="4244339"/>
              <a:ext cx="3006852" cy="204825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3172" y="2715767"/>
              <a:ext cx="2869691" cy="192023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3172" y="4855463"/>
              <a:ext cx="2869691" cy="152552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501010" y="845566"/>
            <a:ext cx="4601845" cy="8356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3190"/>
              </a:lnSpc>
              <a:spcBef>
                <a:spcPts val="95"/>
              </a:spcBef>
            </a:pPr>
            <a:r>
              <a:rPr spc="-20" dirty="0"/>
              <a:t>Республиканский</a:t>
            </a:r>
            <a:r>
              <a:rPr spc="-85" dirty="0"/>
              <a:t> </a:t>
            </a:r>
            <a:r>
              <a:rPr spc="-10" dirty="0"/>
              <a:t>конкурс</a:t>
            </a:r>
          </a:p>
          <a:p>
            <a:pPr marL="52069">
              <a:lnSpc>
                <a:spcPts val="3190"/>
              </a:lnSpc>
            </a:pPr>
            <a:r>
              <a:rPr dirty="0"/>
              <a:t>«100</a:t>
            </a:r>
            <a:r>
              <a:rPr spc="-65" dirty="0"/>
              <a:t> </a:t>
            </a:r>
            <a:r>
              <a:rPr dirty="0"/>
              <a:t>идей</a:t>
            </a:r>
            <a:r>
              <a:rPr spc="-40" dirty="0"/>
              <a:t> </a:t>
            </a:r>
            <a:r>
              <a:rPr dirty="0"/>
              <a:t>для</a:t>
            </a:r>
            <a:r>
              <a:rPr spc="-70" dirty="0"/>
              <a:t> </a:t>
            </a:r>
            <a:r>
              <a:rPr spc="-10" dirty="0"/>
              <a:t>Беларуси»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31190" y="2241803"/>
            <a:ext cx="11527155" cy="4046601"/>
            <a:chOff x="231190" y="2241803"/>
            <a:chExt cx="11527155" cy="4046601"/>
          </a:xfrm>
        </p:grpSpPr>
        <p:sp>
          <p:nvSpPr>
            <p:cNvPr id="5" name="object 5"/>
            <p:cNvSpPr/>
            <p:nvPr/>
          </p:nvSpPr>
          <p:spPr>
            <a:xfrm>
              <a:off x="4721352" y="2241803"/>
              <a:ext cx="7033259" cy="2583180"/>
            </a:xfrm>
            <a:custGeom>
              <a:avLst/>
              <a:gdLst/>
              <a:ahLst/>
              <a:cxnLst/>
              <a:rect l="l" t="t" r="r" b="b"/>
              <a:pathLst>
                <a:path w="7033259" h="2583179">
                  <a:moveTo>
                    <a:pt x="7033259" y="0"/>
                  </a:moveTo>
                  <a:lnTo>
                    <a:pt x="0" y="0"/>
                  </a:lnTo>
                  <a:lnTo>
                    <a:pt x="0" y="2583180"/>
                  </a:lnTo>
                  <a:lnTo>
                    <a:pt x="7033259" y="2583180"/>
                  </a:lnTo>
                  <a:lnTo>
                    <a:pt x="7033259" y="0"/>
                  </a:lnTo>
                  <a:close/>
                </a:path>
              </a:pathLst>
            </a:custGeom>
            <a:solidFill>
              <a:srgbClr val="E1EF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721352" y="2241803"/>
              <a:ext cx="7033259" cy="2583180"/>
            </a:xfrm>
            <a:custGeom>
              <a:avLst/>
              <a:gdLst/>
              <a:ahLst/>
              <a:cxnLst/>
              <a:rect l="l" t="t" r="r" b="b"/>
              <a:pathLst>
                <a:path w="7033259" h="2583179">
                  <a:moveTo>
                    <a:pt x="0" y="2583180"/>
                  </a:moveTo>
                  <a:lnTo>
                    <a:pt x="7033259" y="2583180"/>
                  </a:lnTo>
                  <a:lnTo>
                    <a:pt x="7033259" y="0"/>
                  </a:lnTo>
                  <a:lnTo>
                    <a:pt x="0" y="0"/>
                  </a:lnTo>
                  <a:lnTo>
                    <a:pt x="0" y="2583180"/>
                  </a:lnTo>
                  <a:close/>
                </a:path>
              </a:pathLst>
            </a:custGeom>
            <a:ln w="9144">
              <a:solidFill>
                <a:srgbClr val="38562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34365" y="5036781"/>
              <a:ext cx="11520805" cy="1245235"/>
            </a:xfrm>
            <a:custGeom>
              <a:avLst/>
              <a:gdLst/>
              <a:ahLst/>
              <a:cxnLst/>
              <a:rect l="l" t="t" r="r" b="b"/>
              <a:pathLst>
                <a:path w="11520805" h="1245235">
                  <a:moveTo>
                    <a:pt x="11520551" y="0"/>
                  </a:moveTo>
                  <a:lnTo>
                    <a:pt x="0" y="0"/>
                  </a:lnTo>
                  <a:lnTo>
                    <a:pt x="0" y="1245120"/>
                  </a:lnTo>
                  <a:lnTo>
                    <a:pt x="11520551" y="1245120"/>
                  </a:lnTo>
                  <a:lnTo>
                    <a:pt x="11520551" y="0"/>
                  </a:lnTo>
                  <a:close/>
                </a:path>
              </a:pathLst>
            </a:custGeom>
            <a:solidFill>
              <a:srgbClr val="5382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31190" y="5033644"/>
              <a:ext cx="11527155" cy="1254760"/>
            </a:xfrm>
            <a:custGeom>
              <a:avLst/>
              <a:gdLst/>
              <a:ahLst/>
              <a:cxnLst/>
              <a:rect l="l" t="t" r="r" b="b"/>
              <a:pathLst>
                <a:path w="11527155" h="1254760">
                  <a:moveTo>
                    <a:pt x="3175" y="0"/>
                  </a:moveTo>
                  <a:lnTo>
                    <a:pt x="3175" y="1254607"/>
                  </a:lnTo>
                </a:path>
                <a:path w="11527155" h="1254760">
                  <a:moveTo>
                    <a:pt x="11523802" y="0"/>
                  </a:moveTo>
                  <a:lnTo>
                    <a:pt x="11523802" y="1254607"/>
                  </a:lnTo>
                </a:path>
                <a:path w="11527155" h="1254760">
                  <a:moveTo>
                    <a:pt x="0" y="3174"/>
                  </a:moveTo>
                  <a:lnTo>
                    <a:pt x="11526977" y="3174"/>
                  </a:lnTo>
                </a:path>
              </a:pathLst>
            </a:custGeom>
            <a:ln w="635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31190" y="6275552"/>
              <a:ext cx="11527155" cy="12700"/>
            </a:xfrm>
            <a:custGeom>
              <a:avLst/>
              <a:gdLst/>
              <a:ahLst/>
              <a:cxnLst/>
              <a:rect l="l" t="t" r="r" b="b"/>
              <a:pathLst>
                <a:path w="11527155" h="12700">
                  <a:moveTo>
                    <a:pt x="0" y="12700"/>
                  </a:moveTo>
                  <a:lnTo>
                    <a:pt x="11526977" y="12700"/>
                  </a:lnTo>
                  <a:lnTo>
                    <a:pt x="11526977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 marL="4804410" marR="79375" indent="-228600" algn="just">
              <a:lnSpc>
                <a:spcPct val="90000"/>
              </a:lnSpc>
              <a:spcBef>
                <a:spcPts val="359"/>
              </a:spcBef>
              <a:buSzPct val="95454"/>
              <a:buFont typeface="Wingdings"/>
              <a:buChar char=""/>
              <a:tabLst>
                <a:tab pos="4804410" algn="l"/>
              </a:tabLst>
            </a:pPr>
            <a:r>
              <a:rPr dirty="0"/>
              <a:t>Каждый</a:t>
            </a:r>
            <a:r>
              <a:rPr spc="434" dirty="0"/>
              <a:t>  </a:t>
            </a:r>
            <a:r>
              <a:rPr dirty="0"/>
              <a:t>школьник,</a:t>
            </a:r>
            <a:r>
              <a:rPr spc="430" dirty="0"/>
              <a:t>  </a:t>
            </a:r>
            <a:r>
              <a:rPr dirty="0"/>
              <a:t>учащийся</a:t>
            </a:r>
            <a:r>
              <a:rPr spc="440" dirty="0"/>
              <a:t>  </a:t>
            </a:r>
            <a:r>
              <a:rPr dirty="0"/>
              <a:t>колледжа,</a:t>
            </a:r>
            <a:r>
              <a:rPr spc="440" dirty="0"/>
              <a:t>  </a:t>
            </a:r>
            <a:r>
              <a:rPr spc="-10" dirty="0"/>
              <a:t>студент, </a:t>
            </a:r>
            <a:r>
              <a:rPr dirty="0"/>
              <a:t>молодой</a:t>
            </a:r>
            <a:r>
              <a:rPr spc="300" dirty="0"/>
              <a:t>  </a:t>
            </a:r>
            <a:r>
              <a:rPr dirty="0"/>
              <a:t>ученый</a:t>
            </a:r>
            <a:r>
              <a:rPr spc="300" dirty="0"/>
              <a:t>  </a:t>
            </a:r>
            <a:r>
              <a:rPr dirty="0"/>
              <a:t>или</a:t>
            </a:r>
            <a:r>
              <a:rPr spc="305" dirty="0"/>
              <a:t>  </a:t>
            </a:r>
            <a:r>
              <a:rPr dirty="0"/>
              <a:t>команда</a:t>
            </a:r>
            <a:r>
              <a:rPr spc="300" dirty="0"/>
              <a:t>  </a:t>
            </a:r>
            <a:r>
              <a:rPr spc="-10" dirty="0"/>
              <a:t>единомышленников </a:t>
            </a:r>
            <a:r>
              <a:rPr dirty="0"/>
              <a:t>имеют</a:t>
            </a:r>
            <a:r>
              <a:rPr spc="90" dirty="0"/>
              <a:t> </a:t>
            </a:r>
            <a:r>
              <a:rPr dirty="0"/>
              <a:t>возможность</a:t>
            </a:r>
            <a:r>
              <a:rPr spc="90" dirty="0"/>
              <a:t> </a:t>
            </a:r>
            <a:r>
              <a:rPr dirty="0"/>
              <a:t>представить</a:t>
            </a:r>
            <a:r>
              <a:rPr spc="90" dirty="0"/>
              <a:t> </a:t>
            </a:r>
            <a:r>
              <a:rPr dirty="0"/>
              <a:t>свой</a:t>
            </a:r>
            <a:r>
              <a:rPr spc="110" dirty="0"/>
              <a:t> </a:t>
            </a:r>
            <a:r>
              <a:rPr dirty="0"/>
              <a:t>научный</a:t>
            </a:r>
            <a:r>
              <a:rPr spc="90" dirty="0"/>
              <a:t> </a:t>
            </a:r>
            <a:r>
              <a:rPr spc="-10" dirty="0"/>
              <a:t>проект </a:t>
            </a:r>
            <a:r>
              <a:rPr dirty="0"/>
              <a:t>или</a:t>
            </a:r>
            <a:r>
              <a:rPr spc="140" dirty="0"/>
              <a:t>  </a:t>
            </a:r>
            <a:r>
              <a:rPr dirty="0"/>
              <a:t>новаторскую</a:t>
            </a:r>
            <a:r>
              <a:rPr spc="150" dirty="0"/>
              <a:t>  </a:t>
            </a:r>
            <a:r>
              <a:rPr dirty="0"/>
              <a:t>идею</a:t>
            </a:r>
            <a:r>
              <a:rPr spc="145" dirty="0"/>
              <a:t>  </a:t>
            </a:r>
            <a:r>
              <a:rPr dirty="0"/>
              <a:t>на</a:t>
            </a:r>
            <a:r>
              <a:rPr spc="145" dirty="0"/>
              <a:t>  </a:t>
            </a:r>
            <a:r>
              <a:rPr dirty="0"/>
              <a:t>суд</a:t>
            </a:r>
            <a:r>
              <a:rPr spc="135" dirty="0"/>
              <a:t>  </a:t>
            </a:r>
            <a:r>
              <a:rPr dirty="0"/>
              <a:t>экспертного</a:t>
            </a:r>
            <a:r>
              <a:rPr spc="150" dirty="0"/>
              <a:t>  </a:t>
            </a:r>
            <a:r>
              <a:rPr spc="-10" dirty="0"/>
              <a:t>совета (жюри).</a:t>
            </a:r>
          </a:p>
          <a:p>
            <a:pPr marL="4804410" marR="80645" indent="-228600" algn="just">
              <a:lnSpc>
                <a:spcPct val="90000"/>
              </a:lnSpc>
              <a:spcBef>
                <a:spcPts val="994"/>
              </a:spcBef>
              <a:buSzPct val="95454"/>
              <a:buFont typeface="Wingdings"/>
              <a:buChar char=""/>
              <a:tabLst>
                <a:tab pos="4804410" algn="l"/>
              </a:tabLst>
            </a:pPr>
            <a:r>
              <a:rPr dirty="0"/>
              <a:t>Среди</a:t>
            </a:r>
            <a:r>
              <a:rPr spc="440" dirty="0"/>
              <a:t>   </a:t>
            </a:r>
            <a:r>
              <a:rPr dirty="0"/>
              <a:t>10</a:t>
            </a:r>
            <a:r>
              <a:rPr spc="440" dirty="0"/>
              <a:t>   </a:t>
            </a:r>
            <a:r>
              <a:rPr dirty="0"/>
              <a:t>номинаций</a:t>
            </a:r>
            <a:r>
              <a:rPr spc="440" dirty="0"/>
              <a:t>   </a:t>
            </a:r>
            <a:r>
              <a:rPr dirty="0"/>
              <a:t>конкурса</a:t>
            </a:r>
            <a:r>
              <a:rPr spc="445" dirty="0"/>
              <a:t>   </a:t>
            </a:r>
            <a:r>
              <a:rPr dirty="0"/>
              <a:t>–</a:t>
            </a:r>
            <a:r>
              <a:rPr spc="445" dirty="0"/>
              <a:t>   </a:t>
            </a:r>
            <a:r>
              <a:rPr spc="-10" dirty="0"/>
              <a:t>экология, </a:t>
            </a:r>
            <a:r>
              <a:rPr dirty="0"/>
              <a:t>национальная</a:t>
            </a:r>
            <a:r>
              <a:rPr spc="215" dirty="0"/>
              <a:t>   </a:t>
            </a:r>
            <a:r>
              <a:rPr dirty="0"/>
              <a:t>безопасность,</a:t>
            </a:r>
            <a:r>
              <a:rPr spc="225" dirty="0"/>
              <a:t>   </a:t>
            </a:r>
            <a:r>
              <a:rPr dirty="0"/>
              <a:t>лучшая</a:t>
            </a:r>
            <a:r>
              <a:rPr spc="220" dirty="0"/>
              <a:t>   </a:t>
            </a:r>
            <a:r>
              <a:rPr spc="-10" dirty="0"/>
              <a:t>бизнес-идея, промышленные</a:t>
            </a:r>
            <a:r>
              <a:rPr spc="-50" dirty="0"/>
              <a:t> </a:t>
            </a:r>
            <a:r>
              <a:rPr spc="-10" dirty="0"/>
              <a:t>технологии</a:t>
            </a:r>
            <a:r>
              <a:rPr spc="-55" dirty="0"/>
              <a:t> </a:t>
            </a:r>
            <a:r>
              <a:rPr dirty="0"/>
              <a:t>и</a:t>
            </a:r>
            <a:r>
              <a:rPr spc="-60" dirty="0"/>
              <a:t> </a:t>
            </a:r>
            <a:r>
              <a:rPr spc="-25" dirty="0"/>
              <a:t>др.</a:t>
            </a:r>
          </a:p>
          <a:p>
            <a:pPr marL="88265" marR="1704975">
              <a:lnSpc>
                <a:spcPct val="100000"/>
              </a:lnSpc>
              <a:spcBef>
                <a:spcPts val="1995"/>
              </a:spcBef>
            </a:pP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Самые</a:t>
            </a:r>
            <a:r>
              <a:rPr sz="2400" b="1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важные</a:t>
            </a:r>
            <a:r>
              <a:rPr sz="2400" b="1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2400" b="1" spc="-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полезные</a:t>
            </a:r>
            <a:r>
              <a:rPr sz="2400" b="1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изобретения</a:t>
            </a:r>
            <a:r>
              <a:rPr sz="2400" b="1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презентуются</a:t>
            </a:r>
            <a:r>
              <a:rPr sz="2400" b="1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на</a:t>
            </a:r>
            <a:r>
              <a:rPr sz="2400" b="1" spc="-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престижных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выставочных</a:t>
            </a:r>
            <a:r>
              <a:rPr sz="2400" b="1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площадках</a:t>
            </a:r>
            <a:r>
              <a:rPr sz="2400" b="1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2400" b="1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конкурсах</a:t>
            </a:r>
            <a:r>
              <a:rPr sz="2400" b="1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в</a:t>
            </a:r>
            <a:r>
              <a:rPr sz="2400" b="1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Беларуси</a:t>
            </a:r>
            <a:r>
              <a:rPr sz="2400" b="1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2400" b="1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за</a:t>
            </a:r>
            <a:r>
              <a:rPr sz="2400" b="1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ее</a:t>
            </a:r>
            <a:r>
              <a:rPr sz="2400" b="1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пределами.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11" name="object 11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695" y="2057400"/>
            <a:ext cx="4113276" cy="27432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53900" cy="6857998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1470786" y="784352"/>
            <a:ext cx="7089775" cy="83566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73025" marR="5080" indent="-60960">
              <a:lnSpc>
                <a:spcPts val="3020"/>
              </a:lnSpc>
              <a:spcBef>
                <a:spcPts val="480"/>
              </a:spcBef>
            </a:pPr>
            <a:r>
              <a:rPr spc="-30" dirty="0"/>
              <a:t>Государственная</a:t>
            </a:r>
            <a:r>
              <a:rPr spc="-114" dirty="0"/>
              <a:t> </a:t>
            </a:r>
            <a:r>
              <a:rPr dirty="0"/>
              <a:t>программа</a:t>
            </a:r>
            <a:r>
              <a:rPr spc="-125" dirty="0"/>
              <a:t> </a:t>
            </a:r>
            <a:r>
              <a:rPr spc="-10" dirty="0"/>
              <a:t>«Беларусь </a:t>
            </a:r>
            <a:r>
              <a:rPr dirty="0"/>
              <a:t>интеллектуальная»</a:t>
            </a:r>
            <a:r>
              <a:rPr spc="605" dirty="0"/>
              <a:t> </a:t>
            </a:r>
            <a:r>
              <a:rPr dirty="0"/>
              <a:t>на</a:t>
            </a:r>
            <a:r>
              <a:rPr spc="-114" dirty="0"/>
              <a:t> </a:t>
            </a:r>
            <a:r>
              <a:rPr spc="-10" dirty="0"/>
              <a:t>2026–</a:t>
            </a:r>
            <a:r>
              <a:rPr dirty="0"/>
              <a:t>2030</a:t>
            </a:r>
            <a:r>
              <a:rPr spc="-80" dirty="0"/>
              <a:t> </a:t>
            </a:r>
            <a:r>
              <a:rPr spc="-20" dirty="0"/>
              <a:t>годы</a:t>
            </a: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652014"/>
            <a:ext cx="5428488" cy="520598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463540" y="1822704"/>
            <a:ext cx="6442075" cy="1035050"/>
          </a:xfrm>
          <a:prstGeom prst="rect">
            <a:avLst/>
          </a:prstGeom>
          <a:solidFill>
            <a:srgbClr val="E1EFD9"/>
          </a:solidFill>
          <a:ln w="9144">
            <a:solidFill>
              <a:srgbClr val="385622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2710">
              <a:lnSpc>
                <a:spcPts val="1860"/>
              </a:lnSpc>
            </a:pPr>
            <a:r>
              <a:rPr sz="1800" b="1" i="1" u="sng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  <a:latin typeface="Calibri"/>
                <a:cs typeface="Calibri"/>
              </a:rPr>
              <a:t>Цель</a:t>
            </a:r>
            <a:r>
              <a:rPr sz="1800" b="1" i="1" u="sng" spc="-75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  <a:latin typeface="Calibri"/>
                <a:cs typeface="Calibri"/>
              </a:rPr>
              <a:t> </a:t>
            </a:r>
            <a:r>
              <a:rPr sz="1800" b="1" i="1" u="sng" spc="-10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  <a:latin typeface="Calibri"/>
                <a:cs typeface="Calibri"/>
              </a:rPr>
              <a:t>программы:</a:t>
            </a:r>
            <a:endParaRPr sz="1800">
              <a:latin typeface="Calibri"/>
              <a:cs typeface="Calibri"/>
            </a:endParaRPr>
          </a:p>
          <a:p>
            <a:pPr marL="92710">
              <a:lnSpc>
                <a:spcPts val="1835"/>
              </a:lnSpc>
              <a:spcBef>
                <a:spcPts val="345"/>
              </a:spcBef>
            </a:pPr>
            <a:r>
              <a:rPr sz="1800" b="1" i="1" spc="-10" dirty="0">
                <a:solidFill>
                  <a:srgbClr val="2E5496"/>
                </a:solidFill>
                <a:latin typeface="Calibri"/>
                <a:cs typeface="Calibri"/>
              </a:rPr>
              <a:t>повышение</a:t>
            </a:r>
            <a:r>
              <a:rPr sz="1800" b="1" i="1" spc="-5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2E5496"/>
                </a:solidFill>
                <a:latin typeface="Calibri"/>
                <a:cs typeface="Calibri"/>
              </a:rPr>
              <a:t>качества</a:t>
            </a:r>
            <a:r>
              <a:rPr sz="1800" b="1" i="1" spc="-45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2E5496"/>
                </a:solidFill>
                <a:latin typeface="Calibri"/>
                <a:cs typeface="Calibri"/>
              </a:rPr>
              <a:t>и</a:t>
            </a:r>
            <a:r>
              <a:rPr sz="1800" b="1" i="1" spc="-20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1800" b="1" i="1" spc="-10" dirty="0">
                <a:solidFill>
                  <a:srgbClr val="2E5496"/>
                </a:solidFill>
                <a:latin typeface="Calibri"/>
                <a:cs typeface="Calibri"/>
              </a:rPr>
              <a:t>конкурентоспособности</a:t>
            </a:r>
            <a:endParaRPr sz="1800">
              <a:latin typeface="Calibri"/>
              <a:cs typeface="Calibri"/>
            </a:endParaRPr>
          </a:p>
          <a:p>
            <a:pPr marL="92710" marR="568325">
              <a:lnSpc>
                <a:spcPct val="70000"/>
              </a:lnSpc>
              <a:spcBef>
                <a:spcPts val="325"/>
              </a:spcBef>
            </a:pPr>
            <a:r>
              <a:rPr sz="1800" b="1" i="1" dirty="0">
                <a:solidFill>
                  <a:srgbClr val="2E5496"/>
                </a:solidFill>
                <a:latin typeface="Calibri"/>
                <a:cs typeface="Calibri"/>
              </a:rPr>
              <a:t>образования</a:t>
            </a:r>
            <a:r>
              <a:rPr sz="1800" b="1" i="1" spc="-45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2E5496"/>
                </a:solidFill>
                <a:latin typeface="Calibri"/>
                <a:cs typeface="Calibri"/>
              </a:rPr>
              <a:t>в</a:t>
            </a:r>
            <a:r>
              <a:rPr sz="1800" b="1" i="1" spc="-50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2E5496"/>
                </a:solidFill>
                <a:latin typeface="Calibri"/>
                <a:cs typeface="Calibri"/>
              </a:rPr>
              <a:t>интересах</a:t>
            </a:r>
            <a:r>
              <a:rPr sz="1800" b="1" i="1" spc="-60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2E5496"/>
                </a:solidFill>
                <a:latin typeface="Calibri"/>
                <a:cs typeface="Calibri"/>
              </a:rPr>
              <a:t>экономики</a:t>
            </a:r>
            <a:r>
              <a:rPr sz="1800" b="1" i="1" spc="-45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2E5496"/>
                </a:solidFill>
                <a:latin typeface="Calibri"/>
                <a:cs typeface="Calibri"/>
              </a:rPr>
              <a:t>и</a:t>
            </a:r>
            <a:r>
              <a:rPr sz="1800" b="1" i="1" spc="-55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2E5496"/>
                </a:solidFill>
                <a:latin typeface="Calibri"/>
                <a:cs typeface="Calibri"/>
              </a:rPr>
              <a:t>рынка</a:t>
            </a:r>
            <a:r>
              <a:rPr sz="1800" b="1" i="1" spc="-50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2E5496"/>
                </a:solidFill>
                <a:latin typeface="Calibri"/>
                <a:cs typeface="Calibri"/>
              </a:rPr>
              <a:t>труда,</a:t>
            </a:r>
            <a:r>
              <a:rPr sz="1800" b="1" i="1" spc="-55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1800" b="1" i="1" spc="-25" dirty="0">
                <a:solidFill>
                  <a:srgbClr val="2E5496"/>
                </a:solidFill>
                <a:latin typeface="Calibri"/>
                <a:cs typeface="Calibri"/>
              </a:rPr>
              <a:t>как </a:t>
            </a:r>
            <a:r>
              <a:rPr sz="1800" b="1" i="1" dirty="0">
                <a:solidFill>
                  <a:srgbClr val="2E5496"/>
                </a:solidFill>
                <a:latin typeface="Calibri"/>
                <a:cs typeface="Calibri"/>
              </a:rPr>
              <a:t>основы</a:t>
            </a:r>
            <a:r>
              <a:rPr sz="1800" b="1" i="1" spc="-40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2E5496"/>
                </a:solidFill>
                <a:latin typeface="Calibri"/>
                <a:cs typeface="Calibri"/>
              </a:rPr>
              <a:t>развития</a:t>
            </a:r>
            <a:r>
              <a:rPr sz="1800" b="1" i="1" spc="-55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2E5496"/>
                </a:solidFill>
                <a:latin typeface="Calibri"/>
                <a:cs typeface="Calibri"/>
              </a:rPr>
              <a:t>личности,</a:t>
            </a:r>
            <a:r>
              <a:rPr sz="1800" b="1" i="1" spc="-45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2E5496"/>
                </a:solidFill>
                <a:latin typeface="Calibri"/>
                <a:cs typeface="Calibri"/>
              </a:rPr>
              <a:t>общества</a:t>
            </a:r>
            <a:r>
              <a:rPr sz="1800" b="1" i="1" spc="-50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2E5496"/>
                </a:solidFill>
                <a:latin typeface="Calibri"/>
                <a:cs typeface="Calibri"/>
              </a:rPr>
              <a:t>и</a:t>
            </a:r>
            <a:r>
              <a:rPr sz="1800" b="1" i="1" spc="-40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1800" b="1" i="1" spc="-10" dirty="0">
                <a:solidFill>
                  <a:srgbClr val="2E5496"/>
                </a:solidFill>
                <a:latin typeface="Calibri"/>
                <a:cs typeface="Calibri"/>
              </a:rPr>
              <a:t>государства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7788909" y="4606797"/>
            <a:ext cx="1791335" cy="1336040"/>
            <a:chOff x="7788909" y="4606797"/>
            <a:chExt cx="1791335" cy="1336040"/>
          </a:xfrm>
        </p:grpSpPr>
        <p:sp>
          <p:nvSpPr>
            <p:cNvPr id="9" name="object 9"/>
            <p:cNvSpPr/>
            <p:nvPr/>
          </p:nvSpPr>
          <p:spPr>
            <a:xfrm>
              <a:off x="7795259" y="4613147"/>
              <a:ext cx="1778635" cy="1323340"/>
            </a:xfrm>
            <a:custGeom>
              <a:avLst/>
              <a:gdLst/>
              <a:ahLst/>
              <a:cxnLst/>
              <a:rect l="l" t="t" r="r" b="b"/>
              <a:pathLst>
                <a:path w="1778634" h="1323339">
                  <a:moveTo>
                    <a:pt x="889254" y="0"/>
                  </a:moveTo>
                  <a:lnTo>
                    <a:pt x="835084" y="1207"/>
                  </a:lnTo>
                  <a:lnTo>
                    <a:pt x="781772" y="4782"/>
                  </a:lnTo>
                  <a:lnTo>
                    <a:pt x="729412" y="10657"/>
                  </a:lnTo>
                  <a:lnTo>
                    <a:pt x="678096" y="18762"/>
                  </a:lnTo>
                  <a:lnTo>
                    <a:pt x="627917" y="29027"/>
                  </a:lnTo>
                  <a:lnTo>
                    <a:pt x="578969" y="41384"/>
                  </a:lnTo>
                  <a:lnTo>
                    <a:pt x="531344" y="55763"/>
                  </a:lnTo>
                  <a:lnTo>
                    <a:pt x="485135" y="72095"/>
                  </a:lnTo>
                  <a:lnTo>
                    <a:pt x="440436" y="90311"/>
                  </a:lnTo>
                  <a:lnTo>
                    <a:pt x="397338" y="110341"/>
                  </a:lnTo>
                  <a:lnTo>
                    <a:pt x="355937" y="132117"/>
                  </a:lnTo>
                  <a:lnTo>
                    <a:pt x="316324" y="155569"/>
                  </a:lnTo>
                  <a:lnTo>
                    <a:pt x="278592" y="180628"/>
                  </a:lnTo>
                  <a:lnTo>
                    <a:pt x="242835" y="207224"/>
                  </a:lnTo>
                  <a:lnTo>
                    <a:pt x="209145" y="235289"/>
                  </a:lnTo>
                  <a:lnTo>
                    <a:pt x="177616" y="264754"/>
                  </a:lnTo>
                  <a:lnTo>
                    <a:pt x="148340" y="295548"/>
                  </a:lnTo>
                  <a:lnTo>
                    <a:pt x="121412" y="327603"/>
                  </a:lnTo>
                  <a:lnTo>
                    <a:pt x="96922" y="360850"/>
                  </a:lnTo>
                  <a:lnTo>
                    <a:pt x="74966" y="395219"/>
                  </a:lnTo>
                  <a:lnTo>
                    <a:pt x="55635" y="430641"/>
                  </a:lnTo>
                  <a:lnTo>
                    <a:pt x="39023" y="467048"/>
                  </a:lnTo>
                  <a:lnTo>
                    <a:pt x="25223" y="504369"/>
                  </a:lnTo>
                  <a:lnTo>
                    <a:pt x="14327" y="542535"/>
                  </a:lnTo>
                  <a:lnTo>
                    <a:pt x="6429" y="581478"/>
                  </a:lnTo>
                  <a:lnTo>
                    <a:pt x="1622" y="621128"/>
                  </a:lnTo>
                  <a:lnTo>
                    <a:pt x="0" y="661415"/>
                  </a:lnTo>
                  <a:lnTo>
                    <a:pt x="1622" y="701707"/>
                  </a:lnTo>
                  <a:lnTo>
                    <a:pt x="6429" y="741360"/>
                  </a:lnTo>
                  <a:lnTo>
                    <a:pt x="14327" y="780306"/>
                  </a:lnTo>
                  <a:lnTo>
                    <a:pt x="25223" y="818475"/>
                  </a:lnTo>
                  <a:lnTo>
                    <a:pt x="39023" y="855797"/>
                  </a:lnTo>
                  <a:lnTo>
                    <a:pt x="55635" y="892205"/>
                  </a:lnTo>
                  <a:lnTo>
                    <a:pt x="74966" y="927628"/>
                  </a:lnTo>
                  <a:lnTo>
                    <a:pt x="96922" y="961998"/>
                  </a:lnTo>
                  <a:lnTo>
                    <a:pt x="121411" y="995245"/>
                  </a:lnTo>
                  <a:lnTo>
                    <a:pt x="148340" y="1027300"/>
                  </a:lnTo>
                  <a:lnTo>
                    <a:pt x="177616" y="1058094"/>
                  </a:lnTo>
                  <a:lnTo>
                    <a:pt x="209145" y="1087557"/>
                  </a:lnTo>
                  <a:lnTo>
                    <a:pt x="242835" y="1115622"/>
                  </a:lnTo>
                  <a:lnTo>
                    <a:pt x="278592" y="1142217"/>
                  </a:lnTo>
                  <a:lnTo>
                    <a:pt x="316324" y="1167275"/>
                  </a:lnTo>
                  <a:lnTo>
                    <a:pt x="355937" y="1190725"/>
                  </a:lnTo>
                  <a:lnTo>
                    <a:pt x="397338" y="1212500"/>
                  </a:lnTo>
                  <a:lnTo>
                    <a:pt x="440435" y="1232529"/>
                  </a:lnTo>
                  <a:lnTo>
                    <a:pt x="485135" y="1250743"/>
                  </a:lnTo>
                  <a:lnTo>
                    <a:pt x="531344" y="1267074"/>
                  </a:lnTo>
                  <a:lnTo>
                    <a:pt x="578969" y="1281452"/>
                  </a:lnTo>
                  <a:lnTo>
                    <a:pt x="627917" y="1293807"/>
                  </a:lnTo>
                  <a:lnTo>
                    <a:pt x="678096" y="1304071"/>
                  </a:lnTo>
                  <a:lnTo>
                    <a:pt x="729412" y="1312175"/>
                  </a:lnTo>
                  <a:lnTo>
                    <a:pt x="781772" y="1318049"/>
                  </a:lnTo>
                  <a:lnTo>
                    <a:pt x="835084" y="1321624"/>
                  </a:lnTo>
                  <a:lnTo>
                    <a:pt x="889254" y="1322832"/>
                  </a:lnTo>
                  <a:lnTo>
                    <a:pt x="943423" y="1321624"/>
                  </a:lnTo>
                  <a:lnTo>
                    <a:pt x="996735" y="1318049"/>
                  </a:lnTo>
                  <a:lnTo>
                    <a:pt x="1049095" y="1312175"/>
                  </a:lnTo>
                  <a:lnTo>
                    <a:pt x="1100411" y="1304071"/>
                  </a:lnTo>
                  <a:lnTo>
                    <a:pt x="1150590" y="1293807"/>
                  </a:lnTo>
                  <a:lnTo>
                    <a:pt x="1199538" y="1281452"/>
                  </a:lnTo>
                  <a:lnTo>
                    <a:pt x="1247163" y="1267074"/>
                  </a:lnTo>
                  <a:lnTo>
                    <a:pt x="1293372" y="1250743"/>
                  </a:lnTo>
                  <a:lnTo>
                    <a:pt x="1338071" y="1232529"/>
                  </a:lnTo>
                  <a:lnTo>
                    <a:pt x="1381169" y="1212500"/>
                  </a:lnTo>
                  <a:lnTo>
                    <a:pt x="1422570" y="1190725"/>
                  </a:lnTo>
                  <a:lnTo>
                    <a:pt x="1462183" y="1167275"/>
                  </a:lnTo>
                  <a:lnTo>
                    <a:pt x="1499915" y="1142217"/>
                  </a:lnTo>
                  <a:lnTo>
                    <a:pt x="1535672" y="1115622"/>
                  </a:lnTo>
                  <a:lnTo>
                    <a:pt x="1569362" y="1087557"/>
                  </a:lnTo>
                  <a:lnTo>
                    <a:pt x="1600891" y="1058094"/>
                  </a:lnTo>
                  <a:lnTo>
                    <a:pt x="1630167" y="1027300"/>
                  </a:lnTo>
                  <a:lnTo>
                    <a:pt x="1657096" y="995245"/>
                  </a:lnTo>
                  <a:lnTo>
                    <a:pt x="1681585" y="961998"/>
                  </a:lnTo>
                  <a:lnTo>
                    <a:pt x="1703541" y="927628"/>
                  </a:lnTo>
                  <a:lnTo>
                    <a:pt x="1722872" y="892205"/>
                  </a:lnTo>
                  <a:lnTo>
                    <a:pt x="1739484" y="855797"/>
                  </a:lnTo>
                  <a:lnTo>
                    <a:pt x="1753284" y="818475"/>
                  </a:lnTo>
                  <a:lnTo>
                    <a:pt x="1764180" y="780306"/>
                  </a:lnTo>
                  <a:lnTo>
                    <a:pt x="1772078" y="741360"/>
                  </a:lnTo>
                  <a:lnTo>
                    <a:pt x="1776885" y="701707"/>
                  </a:lnTo>
                  <a:lnTo>
                    <a:pt x="1778508" y="661415"/>
                  </a:lnTo>
                  <a:lnTo>
                    <a:pt x="1776885" y="621128"/>
                  </a:lnTo>
                  <a:lnTo>
                    <a:pt x="1772078" y="581478"/>
                  </a:lnTo>
                  <a:lnTo>
                    <a:pt x="1764180" y="542535"/>
                  </a:lnTo>
                  <a:lnTo>
                    <a:pt x="1753284" y="504369"/>
                  </a:lnTo>
                  <a:lnTo>
                    <a:pt x="1739484" y="467048"/>
                  </a:lnTo>
                  <a:lnTo>
                    <a:pt x="1722872" y="430641"/>
                  </a:lnTo>
                  <a:lnTo>
                    <a:pt x="1703541" y="395219"/>
                  </a:lnTo>
                  <a:lnTo>
                    <a:pt x="1681585" y="360850"/>
                  </a:lnTo>
                  <a:lnTo>
                    <a:pt x="1657096" y="327603"/>
                  </a:lnTo>
                  <a:lnTo>
                    <a:pt x="1630167" y="295548"/>
                  </a:lnTo>
                  <a:lnTo>
                    <a:pt x="1600891" y="264754"/>
                  </a:lnTo>
                  <a:lnTo>
                    <a:pt x="1569362" y="235289"/>
                  </a:lnTo>
                  <a:lnTo>
                    <a:pt x="1535672" y="207224"/>
                  </a:lnTo>
                  <a:lnTo>
                    <a:pt x="1499915" y="180628"/>
                  </a:lnTo>
                  <a:lnTo>
                    <a:pt x="1462183" y="155569"/>
                  </a:lnTo>
                  <a:lnTo>
                    <a:pt x="1422570" y="132117"/>
                  </a:lnTo>
                  <a:lnTo>
                    <a:pt x="1381169" y="110341"/>
                  </a:lnTo>
                  <a:lnTo>
                    <a:pt x="1338072" y="90311"/>
                  </a:lnTo>
                  <a:lnTo>
                    <a:pt x="1293372" y="72095"/>
                  </a:lnTo>
                  <a:lnTo>
                    <a:pt x="1247163" y="55763"/>
                  </a:lnTo>
                  <a:lnTo>
                    <a:pt x="1199538" y="41384"/>
                  </a:lnTo>
                  <a:lnTo>
                    <a:pt x="1150590" y="29027"/>
                  </a:lnTo>
                  <a:lnTo>
                    <a:pt x="1100411" y="18762"/>
                  </a:lnTo>
                  <a:lnTo>
                    <a:pt x="1049095" y="10657"/>
                  </a:lnTo>
                  <a:lnTo>
                    <a:pt x="996735" y="4782"/>
                  </a:lnTo>
                  <a:lnTo>
                    <a:pt x="943423" y="1207"/>
                  </a:lnTo>
                  <a:lnTo>
                    <a:pt x="889254" y="0"/>
                  </a:lnTo>
                  <a:close/>
                </a:path>
              </a:pathLst>
            </a:custGeom>
            <a:solidFill>
              <a:srgbClr val="A9D1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795259" y="4613147"/>
              <a:ext cx="1778635" cy="1323340"/>
            </a:xfrm>
            <a:custGeom>
              <a:avLst/>
              <a:gdLst/>
              <a:ahLst/>
              <a:cxnLst/>
              <a:rect l="l" t="t" r="r" b="b"/>
              <a:pathLst>
                <a:path w="1778634" h="1323339">
                  <a:moveTo>
                    <a:pt x="0" y="661415"/>
                  </a:moveTo>
                  <a:lnTo>
                    <a:pt x="1622" y="621128"/>
                  </a:lnTo>
                  <a:lnTo>
                    <a:pt x="6429" y="581478"/>
                  </a:lnTo>
                  <a:lnTo>
                    <a:pt x="14327" y="542535"/>
                  </a:lnTo>
                  <a:lnTo>
                    <a:pt x="25223" y="504369"/>
                  </a:lnTo>
                  <a:lnTo>
                    <a:pt x="39023" y="467048"/>
                  </a:lnTo>
                  <a:lnTo>
                    <a:pt x="55635" y="430641"/>
                  </a:lnTo>
                  <a:lnTo>
                    <a:pt x="74966" y="395219"/>
                  </a:lnTo>
                  <a:lnTo>
                    <a:pt x="96922" y="360850"/>
                  </a:lnTo>
                  <a:lnTo>
                    <a:pt x="121412" y="327603"/>
                  </a:lnTo>
                  <a:lnTo>
                    <a:pt x="148340" y="295548"/>
                  </a:lnTo>
                  <a:lnTo>
                    <a:pt x="177616" y="264754"/>
                  </a:lnTo>
                  <a:lnTo>
                    <a:pt x="209145" y="235289"/>
                  </a:lnTo>
                  <a:lnTo>
                    <a:pt x="242835" y="207224"/>
                  </a:lnTo>
                  <a:lnTo>
                    <a:pt x="278592" y="180628"/>
                  </a:lnTo>
                  <a:lnTo>
                    <a:pt x="316324" y="155569"/>
                  </a:lnTo>
                  <a:lnTo>
                    <a:pt x="355937" y="132117"/>
                  </a:lnTo>
                  <a:lnTo>
                    <a:pt x="397338" y="110341"/>
                  </a:lnTo>
                  <a:lnTo>
                    <a:pt x="440436" y="90311"/>
                  </a:lnTo>
                  <a:lnTo>
                    <a:pt x="485135" y="72095"/>
                  </a:lnTo>
                  <a:lnTo>
                    <a:pt x="531344" y="55763"/>
                  </a:lnTo>
                  <a:lnTo>
                    <a:pt x="578969" y="41384"/>
                  </a:lnTo>
                  <a:lnTo>
                    <a:pt x="627917" y="29027"/>
                  </a:lnTo>
                  <a:lnTo>
                    <a:pt x="678096" y="18762"/>
                  </a:lnTo>
                  <a:lnTo>
                    <a:pt x="729412" y="10657"/>
                  </a:lnTo>
                  <a:lnTo>
                    <a:pt x="781772" y="4782"/>
                  </a:lnTo>
                  <a:lnTo>
                    <a:pt x="835084" y="1207"/>
                  </a:lnTo>
                  <a:lnTo>
                    <a:pt x="889254" y="0"/>
                  </a:lnTo>
                  <a:lnTo>
                    <a:pt x="943423" y="1207"/>
                  </a:lnTo>
                  <a:lnTo>
                    <a:pt x="996735" y="4782"/>
                  </a:lnTo>
                  <a:lnTo>
                    <a:pt x="1049095" y="10657"/>
                  </a:lnTo>
                  <a:lnTo>
                    <a:pt x="1100411" y="18762"/>
                  </a:lnTo>
                  <a:lnTo>
                    <a:pt x="1150590" y="29027"/>
                  </a:lnTo>
                  <a:lnTo>
                    <a:pt x="1199538" y="41384"/>
                  </a:lnTo>
                  <a:lnTo>
                    <a:pt x="1247163" y="55763"/>
                  </a:lnTo>
                  <a:lnTo>
                    <a:pt x="1293372" y="72095"/>
                  </a:lnTo>
                  <a:lnTo>
                    <a:pt x="1338072" y="90311"/>
                  </a:lnTo>
                  <a:lnTo>
                    <a:pt x="1381169" y="110341"/>
                  </a:lnTo>
                  <a:lnTo>
                    <a:pt x="1422570" y="132117"/>
                  </a:lnTo>
                  <a:lnTo>
                    <a:pt x="1462183" y="155569"/>
                  </a:lnTo>
                  <a:lnTo>
                    <a:pt x="1499915" y="180628"/>
                  </a:lnTo>
                  <a:lnTo>
                    <a:pt x="1535672" y="207224"/>
                  </a:lnTo>
                  <a:lnTo>
                    <a:pt x="1569362" y="235289"/>
                  </a:lnTo>
                  <a:lnTo>
                    <a:pt x="1600891" y="264754"/>
                  </a:lnTo>
                  <a:lnTo>
                    <a:pt x="1630167" y="295548"/>
                  </a:lnTo>
                  <a:lnTo>
                    <a:pt x="1657096" y="327603"/>
                  </a:lnTo>
                  <a:lnTo>
                    <a:pt x="1681585" y="360850"/>
                  </a:lnTo>
                  <a:lnTo>
                    <a:pt x="1703541" y="395219"/>
                  </a:lnTo>
                  <a:lnTo>
                    <a:pt x="1722872" y="430641"/>
                  </a:lnTo>
                  <a:lnTo>
                    <a:pt x="1739484" y="467048"/>
                  </a:lnTo>
                  <a:lnTo>
                    <a:pt x="1753284" y="504369"/>
                  </a:lnTo>
                  <a:lnTo>
                    <a:pt x="1764180" y="542535"/>
                  </a:lnTo>
                  <a:lnTo>
                    <a:pt x="1772078" y="581478"/>
                  </a:lnTo>
                  <a:lnTo>
                    <a:pt x="1776885" y="621128"/>
                  </a:lnTo>
                  <a:lnTo>
                    <a:pt x="1778508" y="661415"/>
                  </a:lnTo>
                  <a:lnTo>
                    <a:pt x="1776885" y="701707"/>
                  </a:lnTo>
                  <a:lnTo>
                    <a:pt x="1772078" y="741360"/>
                  </a:lnTo>
                  <a:lnTo>
                    <a:pt x="1764180" y="780306"/>
                  </a:lnTo>
                  <a:lnTo>
                    <a:pt x="1753284" y="818475"/>
                  </a:lnTo>
                  <a:lnTo>
                    <a:pt x="1739484" y="855797"/>
                  </a:lnTo>
                  <a:lnTo>
                    <a:pt x="1722872" y="892205"/>
                  </a:lnTo>
                  <a:lnTo>
                    <a:pt x="1703541" y="927628"/>
                  </a:lnTo>
                  <a:lnTo>
                    <a:pt x="1681585" y="961998"/>
                  </a:lnTo>
                  <a:lnTo>
                    <a:pt x="1657096" y="995245"/>
                  </a:lnTo>
                  <a:lnTo>
                    <a:pt x="1630167" y="1027300"/>
                  </a:lnTo>
                  <a:lnTo>
                    <a:pt x="1600891" y="1058094"/>
                  </a:lnTo>
                  <a:lnTo>
                    <a:pt x="1569362" y="1087557"/>
                  </a:lnTo>
                  <a:lnTo>
                    <a:pt x="1535672" y="1115622"/>
                  </a:lnTo>
                  <a:lnTo>
                    <a:pt x="1499915" y="1142217"/>
                  </a:lnTo>
                  <a:lnTo>
                    <a:pt x="1462183" y="1167275"/>
                  </a:lnTo>
                  <a:lnTo>
                    <a:pt x="1422570" y="1190725"/>
                  </a:lnTo>
                  <a:lnTo>
                    <a:pt x="1381169" y="1212500"/>
                  </a:lnTo>
                  <a:lnTo>
                    <a:pt x="1338071" y="1232529"/>
                  </a:lnTo>
                  <a:lnTo>
                    <a:pt x="1293372" y="1250743"/>
                  </a:lnTo>
                  <a:lnTo>
                    <a:pt x="1247163" y="1267074"/>
                  </a:lnTo>
                  <a:lnTo>
                    <a:pt x="1199538" y="1281452"/>
                  </a:lnTo>
                  <a:lnTo>
                    <a:pt x="1150590" y="1293807"/>
                  </a:lnTo>
                  <a:lnTo>
                    <a:pt x="1100411" y="1304071"/>
                  </a:lnTo>
                  <a:lnTo>
                    <a:pt x="1049095" y="1312175"/>
                  </a:lnTo>
                  <a:lnTo>
                    <a:pt x="996735" y="1318049"/>
                  </a:lnTo>
                  <a:lnTo>
                    <a:pt x="943423" y="1321624"/>
                  </a:lnTo>
                  <a:lnTo>
                    <a:pt x="889254" y="1322832"/>
                  </a:lnTo>
                  <a:lnTo>
                    <a:pt x="835084" y="1321624"/>
                  </a:lnTo>
                  <a:lnTo>
                    <a:pt x="781772" y="1318049"/>
                  </a:lnTo>
                  <a:lnTo>
                    <a:pt x="729412" y="1312175"/>
                  </a:lnTo>
                  <a:lnTo>
                    <a:pt x="678096" y="1304071"/>
                  </a:lnTo>
                  <a:lnTo>
                    <a:pt x="627917" y="1293807"/>
                  </a:lnTo>
                  <a:lnTo>
                    <a:pt x="578969" y="1281452"/>
                  </a:lnTo>
                  <a:lnTo>
                    <a:pt x="531344" y="1267074"/>
                  </a:lnTo>
                  <a:lnTo>
                    <a:pt x="485135" y="1250743"/>
                  </a:lnTo>
                  <a:lnTo>
                    <a:pt x="440435" y="1232529"/>
                  </a:lnTo>
                  <a:lnTo>
                    <a:pt x="397338" y="1212500"/>
                  </a:lnTo>
                  <a:lnTo>
                    <a:pt x="355937" y="1190725"/>
                  </a:lnTo>
                  <a:lnTo>
                    <a:pt x="316324" y="1167275"/>
                  </a:lnTo>
                  <a:lnTo>
                    <a:pt x="278592" y="1142217"/>
                  </a:lnTo>
                  <a:lnTo>
                    <a:pt x="242835" y="1115622"/>
                  </a:lnTo>
                  <a:lnTo>
                    <a:pt x="209145" y="1087557"/>
                  </a:lnTo>
                  <a:lnTo>
                    <a:pt x="177616" y="1058094"/>
                  </a:lnTo>
                  <a:lnTo>
                    <a:pt x="148340" y="1027300"/>
                  </a:lnTo>
                  <a:lnTo>
                    <a:pt x="121411" y="995245"/>
                  </a:lnTo>
                  <a:lnTo>
                    <a:pt x="96922" y="961998"/>
                  </a:lnTo>
                  <a:lnTo>
                    <a:pt x="74966" y="927628"/>
                  </a:lnTo>
                  <a:lnTo>
                    <a:pt x="55635" y="892205"/>
                  </a:lnTo>
                  <a:lnTo>
                    <a:pt x="39023" y="855797"/>
                  </a:lnTo>
                  <a:lnTo>
                    <a:pt x="25223" y="818475"/>
                  </a:lnTo>
                  <a:lnTo>
                    <a:pt x="14327" y="780306"/>
                  </a:lnTo>
                  <a:lnTo>
                    <a:pt x="6429" y="741360"/>
                  </a:lnTo>
                  <a:lnTo>
                    <a:pt x="1622" y="701707"/>
                  </a:lnTo>
                  <a:lnTo>
                    <a:pt x="0" y="661415"/>
                  </a:lnTo>
                  <a:close/>
                </a:path>
              </a:pathLst>
            </a:custGeom>
            <a:ln w="12192">
              <a:solidFill>
                <a:srgbClr val="38562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8060563" y="5134736"/>
            <a:ext cx="125031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385622"/>
                </a:solidFill>
                <a:latin typeface="Calibri"/>
                <a:cs typeface="Calibri"/>
              </a:rPr>
              <a:t>Подпрограммы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5632450" y="3936238"/>
            <a:ext cx="2278380" cy="1207770"/>
            <a:chOff x="5632450" y="3936238"/>
            <a:chExt cx="2278380" cy="1207770"/>
          </a:xfrm>
        </p:grpSpPr>
        <p:sp>
          <p:nvSpPr>
            <p:cNvPr id="13" name="object 13"/>
            <p:cNvSpPr/>
            <p:nvPr/>
          </p:nvSpPr>
          <p:spPr>
            <a:xfrm>
              <a:off x="6649592" y="4446016"/>
              <a:ext cx="1261110" cy="697865"/>
            </a:xfrm>
            <a:custGeom>
              <a:avLst/>
              <a:gdLst/>
              <a:ahLst/>
              <a:cxnLst/>
              <a:rect l="l" t="t" r="r" b="b"/>
              <a:pathLst>
                <a:path w="1261109" h="697864">
                  <a:moveTo>
                    <a:pt x="83947" y="0"/>
                  </a:moveTo>
                  <a:lnTo>
                    <a:pt x="0" y="209930"/>
                  </a:lnTo>
                  <a:lnTo>
                    <a:pt x="1044066" y="627633"/>
                  </a:lnTo>
                  <a:lnTo>
                    <a:pt x="1016126" y="697610"/>
                  </a:lnTo>
                  <a:lnTo>
                    <a:pt x="1261109" y="592581"/>
                  </a:lnTo>
                  <a:lnTo>
                    <a:pt x="1156080" y="347598"/>
                  </a:lnTo>
                  <a:lnTo>
                    <a:pt x="1128140" y="417575"/>
                  </a:lnTo>
                  <a:lnTo>
                    <a:pt x="83947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638800" y="3942588"/>
              <a:ext cx="1946275" cy="1005840"/>
            </a:xfrm>
            <a:custGeom>
              <a:avLst/>
              <a:gdLst/>
              <a:ahLst/>
              <a:cxnLst/>
              <a:rect l="l" t="t" r="r" b="b"/>
              <a:pathLst>
                <a:path w="1946275" h="1005839">
                  <a:moveTo>
                    <a:pt x="1845564" y="0"/>
                  </a:moveTo>
                  <a:lnTo>
                    <a:pt x="100584" y="0"/>
                  </a:lnTo>
                  <a:lnTo>
                    <a:pt x="61454" y="7911"/>
                  </a:lnTo>
                  <a:lnTo>
                    <a:pt x="29479" y="29479"/>
                  </a:lnTo>
                  <a:lnTo>
                    <a:pt x="7911" y="61454"/>
                  </a:lnTo>
                  <a:lnTo>
                    <a:pt x="0" y="100584"/>
                  </a:lnTo>
                  <a:lnTo>
                    <a:pt x="0" y="905256"/>
                  </a:lnTo>
                  <a:lnTo>
                    <a:pt x="7911" y="944385"/>
                  </a:lnTo>
                  <a:lnTo>
                    <a:pt x="29479" y="976360"/>
                  </a:lnTo>
                  <a:lnTo>
                    <a:pt x="61454" y="997928"/>
                  </a:lnTo>
                  <a:lnTo>
                    <a:pt x="100584" y="1005839"/>
                  </a:lnTo>
                  <a:lnTo>
                    <a:pt x="1845564" y="1005839"/>
                  </a:lnTo>
                  <a:lnTo>
                    <a:pt x="1884693" y="997928"/>
                  </a:lnTo>
                  <a:lnTo>
                    <a:pt x="1916668" y="976360"/>
                  </a:lnTo>
                  <a:lnTo>
                    <a:pt x="1938236" y="944385"/>
                  </a:lnTo>
                  <a:lnTo>
                    <a:pt x="1946148" y="905256"/>
                  </a:lnTo>
                  <a:lnTo>
                    <a:pt x="1946148" y="100584"/>
                  </a:lnTo>
                  <a:lnTo>
                    <a:pt x="1938236" y="61454"/>
                  </a:lnTo>
                  <a:lnTo>
                    <a:pt x="1916668" y="29479"/>
                  </a:lnTo>
                  <a:lnTo>
                    <a:pt x="1884693" y="7911"/>
                  </a:lnTo>
                  <a:lnTo>
                    <a:pt x="1845564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638800" y="3942588"/>
              <a:ext cx="1946275" cy="1005840"/>
            </a:xfrm>
            <a:custGeom>
              <a:avLst/>
              <a:gdLst/>
              <a:ahLst/>
              <a:cxnLst/>
              <a:rect l="l" t="t" r="r" b="b"/>
              <a:pathLst>
                <a:path w="1946275" h="1005839">
                  <a:moveTo>
                    <a:pt x="0" y="100584"/>
                  </a:moveTo>
                  <a:lnTo>
                    <a:pt x="7911" y="61454"/>
                  </a:lnTo>
                  <a:lnTo>
                    <a:pt x="29479" y="29479"/>
                  </a:lnTo>
                  <a:lnTo>
                    <a:pt x="61454" y="7911"/>
                  </a:lnTo>
                  <a:lnTo>
                    <a:pt x="100584" y="0"/>
                  </a:lnTo>
                  <a:lnTo>
                    <a:pt x="1845564" y="0"/>
                  </a:lnTo>
                  <a:lnTo>
                    <a:pt x="1884693" y="7911"/>
                  </a:lnTo>
                  <a:lnTo>
                    <a:pt x="1916668" y="29479"/>
                  </a:lnTo>
                  <a:lnTo>
                    <a:pt x="1938236" y="61454"/>
                  </a:lnTo>
                  <a:lnTo>
                    <a:pt x="1946148" y="100584"/>
                  </a:lnTo>
                  <a:lnTo>
                    <a:pt x="1946148" y="905256"/>
                  </a:lnTo>
                  <a:lnTo>
                    <a:pt x="1938236" y="944385"/>
                  </a:lnTo>
                  <a:lnTo>
                    <a:pt x="1916668" y="976360"/>
                  </a:lnTo>
                  <a:lnTo>
                    <a:pt x="1884693" y="997928"/>
                  </a:lnTo>
                  <a:lnTo>
                    <a:pt x="1845564" y="1005839"/>
                  </a:lnTo>
                  <a:lnTo>
                    <a:pt x="100584" y="1005839"/>
                  </a:lnTo>
                  <a:lnTo>
                    <a:pt x="61454" y="997928"/>
                  </a:lnTo>
                  <a:lnTo>
                    <a:pt x="29479" y="976360"/>
                  </a:lnTo>
                  <a:lnTo>
                    <a:pt x="7911" y="944385"/>
                  </a:lnTo>
                  <a:lnTo>
                    <a:pt x="0" y="905256"/>
                  </a:lnTo>
                  <a:lnTo>
                    <a:pt x="0" y="100584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5693155" y="4018533"/>
            <a:ext cx="1841500" cy="80137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241300" marR="236854" algn="ctr">
              <a:lnSpc>
                <a:spcPts val="1970"/>
              </a:lnSpc>
              <a:spcBef>
                <a:spcPts val="325"/>
              </a:spcBef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Детский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сад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и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школа</a:t>
            </a:r>
            <a:r>
              <a:rPr sz="18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ts val="1945"/>
              </a:lnSpc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территория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успеха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7686802" y="3073654"/>
            <a:ext cx="1995805" cy="1543685"/>
            <a:chOff x="7686802" y="3073654"/>
            <a:chExt cx="1995805" cy="1543685"/>
          </a:xfrm>
        </p:grpSpPr>
        <p:sp>
          <p:nvSpPr>
            <p:cNvPr id="18" name="object 18"/>
            <p:cNvSpPr/>
            <p:nvPr/>
          </p:nvSpPr>
          <p:spPr>
            <a:xfrm>
              <a:off x="8496681" y="3642995"/>
              <a:ext cx="377190" cy="974725"/>
            </a:xfrm>
            <a:custGeom>
              <a:avLst/>
              <a:gdLst/>
              <a:ahLst/>
              <a:cxnLst/>
              <a:rect l="l" t="t" r="r" b="b"/>
              <a:pathLst>
                <a:path w="377190" h="974725">
                  <a:moveTo>
                    <a:pt x="75565" y="0"/>
                  </a:moveTo>
                  <a:lnTo>
                    <a:pt x="75438" y="785621"/>
                  </a:lnTo>
                  <a:lnTo>
                    <a:pt x="0" y="785621"/>
                  </a:lnTo>
                  <a:lnTo>
                    <a:pt x="188341" y="974216"/>
                  </a:lnTo>
                  <a:lnTo>
                    <a:pt x="376936" y="785748"/>
                  </a:lnTo>
                  <a:lnTo>
                    <a:pt x="301498" y="785748"/>
                  </a:lnTo>
                  <a:lnTo>
                    <a:pt x="301751" y="126"/>
                  </a:lnTo>
                  <a:lnTo>
                    <a:pt x="75565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693152" y="3080004"/>
              <a:ext cx="1983105" cy="1004569"/>
            </a:xfrm>
            <a:custGeom>
              <a:avLst/>
              <a:gdLst/>
              <a:ahLst/>
              <a:cxnLst/>
              <a:rect l="l" t="t" r="r" b="b"/>
              <a:pathLst>
                <a:path w="1983104" h="1004570">
                  <a:moveTo>
                    <a:pt x="1882267" y="0"/>
                  </a:moveTo>
                  <a:lnTo>
                    <a:pt x="100456" y="0"/>
                  </a:lnTo>
                  <a:lnTo>
                    <a:pt x="61346" y="7891"/>
                  </a:lnTo>
                  <a:lnTo>
                    <a:pt x="29416" y="29416"/>
                  </a:lnTo>
                  <a:lnTo>
                    <a:pt x="7891" y="61346"/>
                  </a:lnTo>
                  <a:lnTo>
                    <a:pt x="0" y="100457"/>
                  </a:lnTo>
                  <a:lnTo>
                    <a:pt x="0" y="903859"/>
                  </a:lnTo>
                  <a:lnTo>
                    <a:pt x="7891" y="942969"/>
                  </a:lnTo>
                  <a:lnTo>
                    <a:pt x="29416" y="974899"/>
                  </a:lnTo>
                  <a:lnTo>
                    <a:pt x="61346" y="996424"/>
                  </a:lnTo>
                  <a:lnTo>
                    <a:pt x="100456" y="1004316"/>
                  </a:lnTo>
                  <a:lnTo>
                    <a:pt x="1882267" y="1004316"/>
                  </a:lnTo>
                  <a:lnTo>
                    <a:pt x="1921377" y="996424"/>
                  </a:lnTo>
                  <a:lnTo>
                    <a:pt x="1953307" y="974899"/>
                  </a:lnTo>
                  <a:lnTo>
                    <a:pt x="1974832" y="942969"/>
                  </a:lnTo>
                  <a:lnTo>
                    <a:pt x="1982724" y="903859"/>
                  </a:lnTo>
                  <a:lnTo>
                    <a:pt x="1982724" y="100457"/>
                  </a:lnTo>
                  <a:lnTo>
                    <a:pt x="1974832" y="61346"/>
                  </a:lnTo>
                  <a:lnTo>
                    <a:pt x="1953307" y="29416"/>
                  </a:lnTo>
                  <a:lnTo>
                    <a:pt x="1921377" y="7891"/>
                  </a:lnTo>
                  <a:lnTo>
                    <a:pt x="1882267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693152" y="3080004"/>
              <a:ext cx="1983105" cy="1004569"/>
            </a:xfrm>
            <a:custGeom>
              <a:avLst/>
              <a:gdLst/>
              <a:ahLst/>
              <a:cxnLst/>
              <a:rect l="l" t="t" r="r" b="b"/>
              <a:pathLst>
                <a:path w="1983104" h="1004570">
                  <a:moveTo>
                    <a:pt x="0" y="100457"/>
                  </a:moveTo>
                  <a:lnTo>
                    <a:pt x="7891" y="61346"/>
                  </a:lnTo>
                  <a:lnTo>
                    <a:pt x="29416" y="29416"/>
                  </a:lnTo>
                  <a:lnTo>
                    <a:pt x="61346" y="7891"/>
                  </a:lnTo>
                  <a:lnTo>
                    <a:pt x="100456" y="0"/>
                  </a:lnTo>
                  <a:lnTo>
                    <a:pt x="1882267" y="0"/>
                  </a:lnTo>
                  <a:lnTo>
                    <a:pt x="1921377" y="7891"/>
                  </a:lnTo>
                  <a:lnTo>
                    <a:pt x="1953307" y="29416"/>
                  </a:lnTo>
                  <a:lnTo>
                    <a:pt x="1974832" y="61346"/>
                  </a:lnTo>
                  <a:lnTo>
                    <a:pt x="1982724" y="100457"/>
                  </a:lnTo>
                  <a:lnTo>
                    <a:pt x="1982724" y="903859"/>
                  </a:lnTo>
                  <a:lnTo>
                    <a:pt x="1974832" y="942969"/>
                  </a:lnTo>
                  <a:lnTo>
                    <a:pt x="1953307" y="974899"/>
                  </a:lnTo>
                  <a:lnTo>
                    <a:pt x="1921377" y="996424"/>
                  </a:lnTo>
                  <a:lnTo>
                    <a:pt x="1882267" y="1004316"/>
                  </a:lnTo>
                  <a:lnTo>
                    <a:pt x="100456" y="1004316"/>
                  </a:lnTo>
                  <a:lnTo>
                    <a:pt x="61346" y="996424"/>
                  </a:lnTo>
                  <a:lnTo>
                    <a:pt x="29416" y="974899"/>
                  </a:lnTo>
                  <a:lnTo>
                    <a:pt x="7891" y="942969"/>
                  </a:lnTo>
                  <a:lnTo>
                    <a:pt x="0" y="903859"/>
                  </a:lnTo>
                  <a:lnTo>
                    <a:pt x="0" y="100457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7823072" y="3155441"/>
            <a:ext cx="1727835" cy="801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065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Дети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молодежь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ts val="1975"/>
              </a:lnSpc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 будущее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ts val="2070"/>
              </a:lnSpc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Беларуси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9484614" y="3945635"/>
            <a:ext cx="2426970" cy="1176020"/>
            <a:chOff x="9484614" y="3945635"/>
            <a:chExt cx="2426970" cy="1176020"/>
          </a:xfrm>
        </p:grpSpPr>
        <p:sp>
          <p:nvSpPr>
            <p:cNvPr id="23" name="object 23"/>
            <p:cNvSpPr/>
            <p:nvPr/>
          </p:nvSpPr>
          <p:spPr>
            <a:xfrm>
              <a:off x="9484614" y="4414011"/>
              <a:ext cx="1342390" cy="707390"/>
            </a:xfrm>
            <a:custGeom>
              <a:avLst/>
              <a:gdLst/>
              <a:ahLst/>
              <a:cxnLst/>
              <a:rect l="l" t="t" r="r" b="b"/>
              <a:pathLst>
                <a:path w="1342390" h="707389">
                  <a:moveTo>
                    <a:pt x="1262126" y="0"/>
                  </a:moveTo>
                  <a:lnTo>
                    <a:pt x="136397" y="425195"/>
                  </a:lnTo>
                  <a:lnTo>
                    <a:pt x="109727" y="354711"/>
                  </a:lnTo>
                  <a:lnTo>
                    <a:pt x="0" y="597535"/>
                  </a:lnTo>
                  <a:lnTo>
                    <a:pt x="242950" y="707263"/>
                  </a:lnTo>
                  <a:lnTo>
                    <a:pt x="216280" y="636777"/>
                  </a:lnTo>
                  <a:lnTo>
                    <a:pt x="1342008" y="211581"/>
                  </a:lnTo>
                  <a:lnTo>
                    <a:pt x="1262126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9803892" y="3951731"/>
              <a:ext cx="2101850" cy="1005840"/>
            </a:xfrm>
            <a:custGeom>
              <a:avLst/>
              <a:gdLst/>
              <a:ahLst/>
              <a:cxnLst/>
              <a:rect l="l" t="t" r="r" b="b"/>
              <a:pathLst>
                <a:path w="2101850" h="1005839">
                  <a:moveTo>
                    <a:pt x="2001011" y="0"/>
                  </a:moveTo>
                  <a:lnTo>
                    <a:pt x="100583" y="0"/>
                  </a:lnTo>
                  <a:lnTo>
                    <a:pt x="61454" y="7911"/>
                  </a:lnTo>
                  <a:lnTo>
                    <a:pt x="29479" y="29479"/>
                  </a:lnTo>
                  <a:lnTo>
                    <a:pt x="7911" y="61454"/>
                  </a:lnTo>
                  <a:lnTo>
                    <a:pt x="0" y="100584"/>
                  </a:lnTo>
                  <a:lnTo>
                    <a:pt x="0" y="905256"/>
                  </a:lnTo>
                  <a:lnTo>
                    <a:pt x="7911" y="944385"/>
                  </a:lnTo>
                  <a:lnTo>
                    <a:pt x="29479" y="976360"/>
                  </a:lnTo>
                  <a:lnTo>
                    <a:pt x="61454" y="997928"/>
                  </a:lnTo>
                  <a:lnTo>
                    <a:pt x="100583" y="1005840"/>
                  </a:lnTo>
                  <a:lnTo>
                    <a:pt x="2001011" y="1005840"/>
                  </a:lnTo>
                  <a:lnTo>
                    <a:pt x="2040141" y="997928"/>
                  </a:lnTo>
                  <a:lnTo>
                    <a:pt x="2072116" y="976360"/>
                  </a:lnTo>
                  <a:lnTo>
                    <a:pt x="2093684" y="944385"/>
                  </a:lnTo>
                  <a:lnTo>
                    <a:pt x="2101596" y="905256"/>
                  </a:lnTo>
                  <a:lnTo>
                    <a:pt x="2101596" y="100584"/>
                  </a:lnTo>
                  <a:lnTo>
                    <a:pt x="2093684" y="61454"/>
                  </a:lnTo>
                  <a:lnTo>
                    <a:pt x="2072116" y="29479"/>
                  </a:lnTo>
                  <a:lnTo>
                    <a:pt x="2040141" y="7911"/>
                  </a:lnTo>
                  <a:lnTo>
                    <a:pt x="2001011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9803892" y="3951731"/>
              <a:ext cx="2101850" cy="1005840"/>
            </a:xfrm>
            <a:custGeom>
              <a:avLst/>
              <a:gdLst/>
              <a:ahLst/>
              <a:cxnLst/>
              <a:rect l="l" t="t" r="r" b="b"/>
              <a:pathLst>
                <a:path w="2101850" h="1005839">
                  <a:moveTo>
                    <a:pt x="0" y="100584"/>
                  </a:moveTo>
                  <a:lnTo>
                    <a:pt x="7911" y="61454"/>
                  </a:lnTo>
                  <a:lnTo>
                    <a:pt x="29479" y="29479"/>
                  </a:lnTo>
                  <a:lnTo>
                    <a:pt x="61454" y="7911"/>
                  </a:lnTo>
                  <a:lnTo>
                    <a:pt x="100583" y="0"/>
                  </a:lnTo>
                  <a:lnTo>
                    <a:pt x="2001011" y="0"/>
                  </a:lnTo>
                  <a:lnTo>
                    <a:pt x="2040141" y="7911"/>
                  </a:lnTo>
                  <a:lnTo>
                    <a:pt x="2072116" y="29479"/>
                  </a:lnTo>
                  <a:lnTo>
                    <a:pt x="2093684" y="61454"/>
                  </a:lnTo>
                  <a:lnTo>
                    <a:pt x="2101596" y="100584"/>
                  </a:lnTo>
                  <a:lnTo>
                    <a:pt x="2101596" y="905256"/>
                  </a:lnTo>
                  <a:lnTo>
                    <a:pt x="2093684" y="944385"/>
                  </a:lnTo>
                  <a:lnTo>
                    <a:pt x="2072116" y="976360"/>
                  </a:lnTo>
                  <a:lnTo>
                    <a:pt x="2040141" y="997928"/>
                  </a:lnTo>
                  <a:lnTo>
                    <a:pt x="2001011" y="1005840"/>
                  </a:lnTo>
                  <a:lnTo>
                    <a:pt x="100583" y="1005840"/>
                  </a:lnTo>
                  <a:lnTo>
                    <a:pt x="61454" y="997928"/>
                  </a:lnTo>
                  <a:lnTo>
                    <a:pt x="29479" y="976360"/>
                  </a:lnTo>
                  <a:lnTo>
                    <a:pt x="7911" y="944385"/>
                  </a:lnTo>
                  <a:lnTo>
                    <a:pt x="0" y="905256"/>
                  </a:lnTo>
                  <a:lnTo>
                    <a:pt x="0" y="100584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9883520" y="4153661"/>
            <a:ext cx="1944370" cy="54991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664845" marR="5080" indent="-652780">
              <a:lnSpc>
                <a:spcPts val="1970"/>
              </a:lnSpc>
              <a:spcBef>
                <a:spcPts val="325"/>
              </a:spcBef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Профессиональные кадры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26468" cy="6857998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8773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Белорусские</a:t>
            </a:r>
            <a:r>
              <a:rPr spc="-105" dirty="0"/>
              <a:t> </a:t>
            </a:r>
            <a:r>
              <a:rPr spc="-10" dirty="0"/>
              <a:t>просветительницы</a:t>
            </a:r>
            <a:r>
              <a:rPr spc="-100" dirty="0"/>
              <a:t> </a:t>
            </a:r>
            <a:r>
              <a:rPr dirty="0"/>
              <a:t>и</a:t>
            </a:r>
            <a:r>
              <a:rPr spc="-145" dirty="0"/>
              <a:t> </a:t>
            </a:r>
            <a:r>
              <a:rPr spc="-10" dirty="0"/>
              <a:t>учителя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0" y="1427987"/>
            <a:ext cx="12166854" cy="5427727"/>
            <a:chOff x="0" y="1427987"/>
            <a:chExt cx="12166854" cy="5427727"/>
          </a:xfrm>
        </p:grpSpPr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91700" y="2343912"/>
              <a:ext cx="2375154" cy="302742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1427987"/>
              <a:ext cx="2568702" cy="357606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60092" y="3293364"/>
              <a:ext cx="2452878" cy="356235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48728" y="3124201"/>
              <a:ext cx="2695194" cy="365074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87596" y="1522476"/>
              <a:ext cx="3213354" cy="4120134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525576" y="5087569"/>
            <a:ext cx="1112520" cy="3422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1245"/>
              </a:lnSpc>
              <a:spcBef>
                <a:spcPts val="105"/>
              </a:spcBef>
            </a:pPr>
            <a:r>
              <a:rPr sz="1100" b="1" spc="-10" dirty="0">
                <a:solidFill>
                  <a:srgbClr val="538235"/>
                </a:solidFill>
                <a:latin typeface="Arial"/>
                <a:cs typeface="Arial"/>
              </a:rPr>
              <a:t>Александра</a:t>
            </a:r>
            <a:endParaRPr sz="1100">
              <a:latin typeface="Arial"/>
              <a:cs typeface="Arial"/>
            </a:endParaRPr>
          </a:p>
          <a:p>
            <a:pPr algn="ctr">
              <a:lnSpc>
                <a:spcPts val="1245"/>
              </a:lnSpc>
            </a:pPr>
            <a:r>
              <a:rPr sz="1100" b="1" spc="-10" dirty="0">
                <a:solidFill>
                  <a:srgbClr val="538235"/>
                </a:solidFill>
                <a:latin typeface="Arial"/>
                <a:cs typeface="Arial"/>
              </a:rPr>
              <a:t>Александрович</a:t>
            </a:r>
            <a:endParaRPr sz="11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899917" y="2782315"/>
            <a:ext cx="11563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538235"/>
                </a:solidFill>
                <a:latin typeface="Arial"/>
                <a:cs typeface="Arial"/>
              </a:rPr>
              <a:t>Ариадна</a:t>
            </a:r>
            <a:r>
              <a:rPr sz="1200" b="1" spc="-55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538235"/>
                </a:solidFill>
                <a:latin typeface="Arial"/>
                <a:cs typeface="Arial"/>
              </a:rPr>
              <a:t>Казей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645277" y="5765088"/>
            <a:ext cx="916305" cy="311150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19380" marR="5080" indent="-106680">
              <a:lnSpc>
                <a:spcPct val="70000"/>
              </a:lnSpc>
              <a:spcBef>
                <a:spcPts val="500"/>
              </a:spcBef>
            </a:pPr>
            <a:r>
              <a:rPr sz="1100" b="1" spc="-10" dirty="0">
                <a:solidFill>
                  <a:srgbClr val="538235"/>
                </a:solidFill>
                <a:latin typeface="Arial"/>
                <a:cs typeface="Arial"/>
              </a:rPr>
              <a:t>Евфросиния Полоцкая</a:t>
            </a:r>
            <a:endParaRPr sz="11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274177" y="2689987"/>
            <a:ext cx="850265" cy="3111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1120"/>
              </a:lnSpc>
              <a:spcBef>
                <a:spcPts val="105"/>
              </a:spcBef>
            </a:pPr>
            <a:r>
              <a:rPr sz="1100" b="1" spc="-10" dirty="0">
                <a:solidFill>
                  <a:srgbClr val="538235"/>
                </a:solidFill>
                <a:latin typeface="Arial"/>
                <a:cs typeface="Arial"/>
              </a:rPr>
              <a:t>Ядвига</a:t>
            </a:r>
            <a:endParaRPr sz="1100">
              <a:latin typeface="Arial"/>
              <a:cs typeface="Arial"/>
            </a:endParaRPr>
          </a:p>
          <a:p>
            <a:pPr algn="ctr">
              <a:lnSpc>
                <a:spcPts val="1120"/>
              </a:lnSpc>
            </a:pPr>
            <a:r>
              <a:rPr sz="1100" b="1" spc="-10" dirty="0">
                <a:solidFill>
                  <a:srgbClr val="538235"/>
                </a:solidFill>
                <a:latin typeface="Arial"/>
                <a:cs typeface="Arial"/>
              </a:rPr>
              <a:t>Чернявская</a:t>
            </a:r>
            <a:endParaRPr sz="11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579989" y="5449011"/>
            <a:ext cx="1150620" cy="29781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353695" marR="5080" indent="-341630">
              <a:lnSpc>
                <a:spcPct val="79000"/>
              </a:lnSpc>
              <a:spcBef>
                <a:spcPts val="345"/>
              </a:spcBef>
            </a:pPr>
            <a:r>
              <a:rPr sz="1000" b="1" dirty="0">
                <a:solidFill>
                  <a:srgbClr val="538235"/>
                </a:solidFill>
                <a:latin typeface="Arial"/>
                <a:cs typeface="Arial"/>
              </a:rPr>
              <a:t>Алоиза</a:t>
            </a:r>
            <a:r>
              <a:rPr sz="1000" b="1" spc="-40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538235"/>
                </a:solidFill>
                <a:latin typeface="Arial"/>
                <a:cs typeface="Arial"/>
              </a:rPr>
              <a:t>Пашкевич (Цётка)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297683" y="891616"/>
            <a:ext cx="3751579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Формула</a:t>
            </a:r>
            <a:r>
              <a:rPr sz="3600" spc="-180" dirty="0"/>
              <a:t> </a:t>
            </a:r>
            <a:r>
              <a:rPr sz="3600" spc="-10" dirty="0"/>
              <a:t>успеха</a:t>
            </a:r>
            <a:endParaRPr sz="3600"/>
          </a:p>
        </p:txBody>
      </p:sp>
      <p:pic>
        <p:nvPicPr>
          <p:cNvPr id="5" name="object 5" descr="Воспитываем стремление к знаниям - yourspeech.ru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5935" y="2156459"/>
            <a:ext cx="5402579" cy="3564636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39268" y="3325367"/>
            <a:ext cx="5402580" cy="1226820"/>
          </a:xfrm>
          <a:prstGeom prst="rect">
            <a:avLst/>
          </a:prstGeom>
          <a:solidFill>
            <a:srgbClr val="E1EFD9"/>
          </a:solidFill>
          <a:ln w="9144">
            <a:solidFill>
              <a:srgbClr val="385622"/>
            </a:solidFill>
          </a:ln>
        </p:spPr>
        <p:txBody>
          <a:bodyPr vert="horz" wrap="square" lIns="0" tIns="6858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540"/>
              </a:spcBef>
            </a:pPr>
            <a:r>
              <a:rPr sz="6000" b="1" spc="-60" dirty="0">
                <a:solidFill>
                  <a:srgbClr val="538235"/>
                </a:solidFill>
                <a:latin typeface="Arial"/>
                <a:cs typeface="Arial"/>
              </a:rPr>
              <a:t>Успех</a:t>
            </a:r>
            <a:r>
              <a:rPr sz="6000" b="1" spc="-170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6000" b="1" dirty="0">
                <a:solidFill>
                  <a:srgbClr val="538235"/>
                </a:solidFill>
                <a:latin typeface="Arial"/>
                <a:cs typeface="Arial"/>
              </a:rPr>
              <a:t>=</a:t>
            </a:r>
            <a:r>
              <a:rPr sz="6000" b="1" spc="-170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6000" b="1" spc="-50" dirty="0">
                <a:solidFill>
                  <a:srgbClr val="538235"/>
                </a:solidFill>
                <a:latin typeface="Arial"/>
                <a:cs typeface="Arial"/>
              </a:rPr>
              <a:t>?</a:t>
            </a:r>
            <a:endParaRPr sz="6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bject 3" descr="$PPTXTitle"/>
          <p:cNvSpPr txBox="1"/>
          <p:nvPr/>
        </p:nvSpPr>
        <p:spPr>
          <a:xfrm>
            <a:off x="922426" y="1477771"/>
            <a:ext cx="807148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385622"/>
                </a:solidFill>
                <a:latin typeface="Arial"/>
                <a:cs typeface="Arial"/>
              </a:rPr>
              <a:t>МОЙ</a:t>
            </a:r>
            <a:r>
              <a:rPr sz="3600" b="1" spc="-65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385622"/>
                </a:solidFill>
                <a:latin typeface="Arial"/>
                <a:cs typeface="Arial"/>
              </a:rPr>
              <a:t>ВКЛАД</a:t>
            </a:r>
            <a:r>
              <a:rPr sz="3600" b="1" spc="-65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385622"/>
                </a:solidFill>
                <a:latin typeface="Arial"/>
                <a:cs typeface="Arial"/>
              </a:rPr>
              <a:t>В</a:t>
            </a:r>
            <a:r>
              <a:rPr sz="3600" b="1" spc="-65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3600" b="1" spc="-35" dirty="0">
                <a:solidFill>
                  <a:srgbClr val="385622"/>
                </a:solidFill>
                <a:latin typeface="Arial"/>
                <a:cs typeface="Arial"/>
              </a:rPr>
              <a:t>ЗАВТРАШНИЙ</a:t>
            </a:r>
            <a:r>
              <a:rPr sz="3600" b="1" spc="-85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3600" b="1" spc="-20" dirty="0">
                <a:solidFill>
                  <a:srgbClr val="385622"/>
                </a:solidFill>
                <a:latin typeface="Arial"/>
                <a:cs typeface="Arial"/>
              </a:rPr>
              <a:t>ДЕНЬ</a:t>
            </a:r>
            <a:endParaRPr sz="36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10896" y="2834639"/>
            <a:ext cx="11570335" cy="2691765"/>
            <a:chOff x="310896" y="2834639"/>
            <a:chExt cx="11570335" cy="2691765"/>
          </a:xfrm>
        </p:grpSpPr>
        <p:sp>
          <p:nvSpPr>
            <p:cNvPr id="6" name="object 6"/>
            <p:cNvSpPr/>
            <p:nvPr/>
          </p:nvSpPr>
          <p:spPr>
            <a:xfrm>
              <a:off x="310896" y="2834639"/>
              <a:ext cx="11570335" cy="2691765"/>
            </a:xfrm>
            <a:custGeom>
              <a:avLst/>
              <a:gdLst/>
              <a:ahLst/>
              <a:cxnLst/>
              <a:rect l="l" t="t" r="r" b="b"/>
              <a:pathLst>
                <a:path w="11570335" h="2691765">
                  <a:moveTo>
                    <a:pt x="11570208" y="0"/>
                  </a:moveTo>
                  <a:lnTo>
                    <a:pt x="0" y="0"/>
                  </a:lnTo>
                  <a:lnTo>
                    <a:pt x="0" y="2691383"/>
                  </a:lnTo>
                  <a:lnTo>
                    <a:pt x="11570208" y="2691383"/>
                  </a:lnTo>
                  <a:lnTo>
                    <a:pt x="11570208" y="0"/>
                  </a:lnTo>
                  <a:close/>
                </a:path>
              </a:pathLst>
            </a:custGeom>
            <a:solidFill>
              <a:srgbClr val="E1EF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10896" y="2834639"/>
              <a:ext cx="11570335" cy="2691765"/>
            </a:xfrm>
            <a:custGeom>
              <a:avLst/>
              <a:gdLst/>
              <a:ahLst/>
              <a:cxnLst/>
              <a:rect l="l" t="t" r="r" b="b"/>
              <a:pathLst>
                <a:path w="11570335" h="2691765">
                  <a:moveTo>
                    <a:pt x="0" y="2691383"/>
                  </a:moveTo>
                  <a:lnTo>
                    <a:pt x="11570208" y="2691383"/>
                  </a:lnTo>
                  <a:lnTo>
                    <a:pt x="11570208" y="0"/>
                  </a:lnTo>
                  <a:lnTo>
                    <a:pt x="0" y="0"/>
                  </a:lnTo>
                  <a:lnTo>
                    <a:pt x="0" y="2691383"/>
                  </a:lnTo>
                  <a:close/>
                </a:path>
              </a:pathLst>
            </a:custGeom>
            <a:ln w="9144">
              <a:solidFill>
                <a:srgbClr val="38562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subTitle" idx="4"/>
          </p:nvPr>
        </p:nvSpPr>
        <p:spPr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1430" marR="5080" indent="12065" algn="ctr">
              <a:lnSpc>
                <a:spcPct val="88900"/>
              </a:lnSpc>
              <a:spcBef>
                <a:spcPts val="530"/>
              </a:spcBef>
            </a:pPr>
            <a:r>
              <a:rPr sz="3200" b="1" i="1" dirty="0">
                <a:latin typeface="Arial"/>
                <a:cs typeface="Arial"/>
              </a:rPr>
              <a:t>Какое</a:t>
            </a:r>
            <a:r>
              <a:rPr sz="3200" b="1" i="1" spc="-75" dirty="0">
                <a:latin typeface="Arial"/>
                <a:cs typeface="Arial"/>
              </a:rPr>
              <a:t> </a:t>
            </a:r>
            <a:r>
              <a:rPr sz="3200" b="1" i="1" dirty="0">
                <a:latin typeface="Arial"/>
                <a:cs typeface="Arial"/>
              </a:rPr>
              <a:t>знание</a:t>
            </a:r>
            <a:r>
              <a:rPr sz="3200" b="1" i="1" spc="-50" dirty="0">
                <a:latin typeface="Arial"/>
                <a:cs typeface="Arial"/>
              </a:rPr>
              <a:t> </a:t>
            </a:r>
            <a:r>
              <a:rPr sz="3200" b="1" i="1" dirty="0">
                <a:latin typeface="Arial"/>
                <a:cs typeface="Arial"/>
              </a:rPr>
              <a:t>или</a:t>
            </a:r>
            <a:r>
              <a:rPr sz="3200" b="1" i="1" spc="-55" dirty="0">
                <a:latin typeface="Arial"/>
                <a:cs typeface="Arial"/>
              </a:rPr>
              <a:t> </a:t>
            </a:r>
            <a:r>
              <a:rPr sz="3200" b="1" i="1" dirty="0">
                <a:latin typeface="Arial"/>
                <a:cs typeface="Arial"/>
              </a:rPr>
              <a:t>навык</a:t>
            </a:r>
            <a:r>
              <a:rPr sz="3200" b="1" i="1" spc="-50" dirty="0">
                <a:latin typeface="Arial"/>
                <a:cs typeface="Arial"/>
              </a:rPr>
              <a:t> </a:t>
            </a:r>
            <a:r>
              <a:rPr sz="3200" b="1" i="1" dirty="0">
                <a:latin typeface="Arial"/>
                <a:cs typeface="Arial"/>
              </a:rPr>
              <a:t>я</a:t>
            </a:r>
            <a:r>
              <a:rPr sz="3200" b="1" i="1" spc="-55" dirty="0">
                <a:latin typeface="Arial"/>
                <a:cs typeface="Arial"/>
              </a:rPr>
              <a:t> </a:t>
            </a:r>
            <a:r>
              <a:rPr sz="3200" b="1" i="1" spc="-10" dirty="0">
                <a:latin typeface="Arial"/>
                <a:cs typeface="Arial"/>
              </a:rPr>
              <a:t>хочу</a:t>
            </a:r>
            <a:r>
              <a:rPr sz="3200" b="1" i="1" spc="-50" dirty="0">
                <a:latin typeface="Arial"/>
                <a:cs typeface="Arial"/>
              </a:rPr>
              <a:t> </a:t>
            </a:r>
            <a:r>
              <a:rPr sz="3200" b="1" i="1" dirty="0">
                <a:latin typeface="Arial"/>
                <a:cs typeface="Arial"/>
              </a:rPr>
              <a:t>освоить</a:t>
            </a:r>
            <a:r>
              <a:rPr sz="3200" b="1" i="1" spc="-55" dirty="0">
                <a:latin typeface="Arial"/>
                <a:cs typeface="Arial"/>
              </a:rPr>
              <a:t> </a:t>
            </a:r>
            <a:r>
              <a:rPr sz="3200" b="1" i="1" dirty="0">
                <a:latin typeface="Arial"/>
                <a:cs typeface="Arial"/>
              </a:rPr>
              <a:t>в</a:t>
            </a:r>
            <a:r>
              <a:rPr sz="3200" b="1" i="1" spc="-50" dirty="0">
                <a:latin typeface="Arial"/>
                <a:cs typeface="Arial"/>
              </a:rPr>
              <a:t> </a:t>
            </a:r>
            <a:r>
              <a:rPr sz="3200" b="1" i="1" spc="-20" dirty="0">
                <a:latin typeface="Arial"/>
                <a:cs typeface="Arial"/>
              </a:rPr>
              <a:t>этом </a:t>
            </a:r>
            <a:r>
              <a:rPr sz="3200" b="1" i="1" dirty="0">
                <a:latin typeface="Arial"/>
                <a:cs typeface="Arial"/>
              </a:rPr>
              <a:t>учебном</a:t>
            </a:r>
            <a:r>
              <a:rPr sz="3200" b="1" i="1" spc="-75" dirty="0">
                <a:latin typeface="Arial"/>
                <a:cs typeface="Arial"/>
              </a:rPr>
              <a:t> </a:t>
            </a:r>
            <a:r>
              <a:rPr sz="3200" b="1" i="1" spc="-10" dirty="0">
                <a:latin typeface="Arial"/>
                <a:cs typeface="Arial"/>
              </a:rPr>
              <a:t>году,</a:t>
            </a:r>
            <a:r>
              <a:rPr sz="3200" b="1" i="1" spc="-60" dirty="0">
                <a:latin typeface="Arial"/>
                <a:cs typeface="Arial"/>
              </a:rPr>
              <a:t> </a:t>
            </a:r>
            <a:r>
              <a:rPr sz="3200" b="1" i="1" dirty="0">
                <a:latin typeface="Arial"/>
                <a:cs typeface="Arial"/>
              </a:rPr>
              <a:t>чтобы</a:t>
            </a:r>
            <a:r>
              <a:rPr sz="3200" b="1" i="1" spc="-85" dirty="0">
                <a:latin typeface="Arial"/>
                <a:cs typeface="Arial"/>
              </a:rPr>
              <a:t> </a:t>
            </a:r>
            <a:r>
              <a:rPr sz="3200" b="1" i="1" dirty="0">
                <a:latin typeface="Arial"/>
                <a:cs typeface="Arial"/>
              </a:rPr>
              <a:t>это</a:t>
            </a:r>
            <a:r>
              <a:rPr sz="3200" b="1" i="1" spc="-80" dirty="0">
                <a:latin typeface="Arial"/>
                <a:cs typeface="Arial"/>
              </a:rPr>
              <a:t> </a:t>
            </a:r>
            <a:r>
              <a:rPr sz="3200" b="1" i="1" dirty="0">
                <a:latin typeface="Arial"/>
                <a:cs typeface="Arial"/>
              </a:rPr>
              <a:t>помогло</a:t>
            </a:r>
            <a:r>
              <a:rPr sz="3200" b="1" i="1" spc="-100" dirty="0">
                <a:latin typeface="Arial"/>
                <a:cs typeface="Arial"/>
              </a:rPr>
              <a:t> </a:t>
            </a:r>
            <a:r>
              <a:rPr sz="3200" b="1" i="1" dirty="0">
                <a:latin typeface="Arial"/>
                <a:cs typeface="Arial"/>
              </a:rPr>
              <a:t>моей</a:t>
            </a:r>
            <a:r>
              <a:rPr sz="3200" b="1" i="1" spc="-100" dirty="0">
                <a:latin typeface="Arial"/>
                <a:cs typeface="Arial"/>
              </a:rPr>
              <a:t> </a:t>
            </a:r>
            <a:r>
              <a:rPr sz="3200" b="1" i="1" dirty="0">
                <a:latin typeface="Arial"/>
                <a:cs typeface="Arial"/>
              </a:rPr>
              <a:t>стране</a:t>
            </a:r>
            <a:r>
              <a:rPr sz="3200" b="1" i="1" spc="-75" dirty="0">
                <a:latin typeface="Arial"/>
                <a:cs typeface="Arial"/>
              </a:rPr>
              <a:t> </a:t>
            </a:r>
            <a:r>
              <a:rPr sz="3200" b="1" i="1" spc="-50" dirty="0">
                <a:latin typeface="Arial"/>
                <a:cs typeface="Arial"/>
              </a:rPr>
              <a:t>в </a:t>
            </a:r>
            <a:r>
              <a:rPr sz="3200" b="1" i="1" spc="-10" dirty="0">
                <a:latin typeface="Arial"/>
                <a:cs typeface="Arial"/>
              </a:rPr>
              <a:t>будущем?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0665"/>
            <a:ext cx="12172188" cy="6847334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6058661" y="687069"/>
            <a:ext cx="5845810" cy="2159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3175" algn="just">
              <a:lnSpc>
                <a:spcPct val="100000"/>
              </a:lnSpc>
              <a:spcBef>
                <a:spcPts val="95"/>
              </a:spcBef>
            </a:pPr>
            <a:r>
              <a:rPr i="1" dirty="0">
                <a:solidFill>
                  <a:srgbClr val="FFFFFF"/>
                </a:solidFill>
                <a:latin typeface="Arial"/>
                <a:cs typeface="Arial"/>
              </a:rPr>
              <a:t>«Не</a:t>
            </a:r>
            <a:r>
              <a:rPr i="1" spc="-10" dirty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i="1" dirty="0">
                <a:solidFill>
                  <a:srgbClr val="FFFFFF"/>
                </a:solidFill>
                <a:latin typeface="Arial"/>
                <a:cs typeface="Arial"/>
              </a:rPr>
              <a:t>имея</a:t>
            </a:r>
            <a:r>
              <a:rPr i="1" spc="-15" dirty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i="1" dirty="0">
                <a:solidFill>
                  <a:srgbClr val="FFFFFF"/>
                </a:solidFill>
                <a:latin typeface="Arial"/>
                <a:cs typeface="Arial"/>
              </a:rPr>
              <a:t>богатых</a:t>
            </a:r>
            <a:r>
              <a:rPr i="1" spc="-10" dirty="0">
                <a:solidFill>
                  <a:srgbClr val="FFFFFF"/>
                </a:solidFill>
                <a:latin typeface="Arial"/>
                <a:cs typeface="Arial"/>
              </a:rPr>
              <a:t>  природных </a:t>
            </a:r>
            <a:r>
              <a:rPr i="1" dirty="0">
                <a:solidFill>
                  <a:srgbClr val="FFFFFF"/>
                </a:solidFill>
                <a:latin typeface="Arial"/>
                <a:cs typeface="Arial"/>
              </a:rPr>
              <a:t>ископаемых,</a:t>
            </a:r>
            <a:r>
              <a:rPr i="1" spc="275" dirty="0">
                <a:solidFill>
                  <a:srgbClr val="FFFFFF"/>
                </a:solidFill>
                <a:latin typeface="Arial"/>
                <a:cs typeface="Arial"/>
              </a:rPr>
              <a:t>   </a:t>
            </a:r>
            <a:r>
              <a:rPr i="1" dirty="0">
                <a:solidFill>
                  <a:srgbClr val="FFFFFF"/>
                </a:solidFill>
                <a:latin typeface="Arial"/>
                <a:cs typeface="Arial"/>
              </a:rPr>
              <a:t>иных</a:t>
            </a:r>
            <a:r>
              <a:rPr i="1" spc="280" dirty="0">
                <a:solidFill>
                  <a:srgbClr val="FFFFFF"/>
                </a:solidFill>
                <a:latin typeface="Arial"/>
                <a:cs typeface="Arial"/>
              </a:rPr>
              <a:t>   </a:t>
            </a:r>
            <a:r>
              <a:rPr i="1" spc="-10" dirty="0">
                <a:solidFill>
                  <a:srgbClr val="FFFFFF"/>
                </a:solidFill>
                <a:latin typeface="Arial"/>
                <a:cs typeface="Arial"/>
              </a:rPr>
              <a:t>ресурсов, </a:t>
            </a:r>
            <a:r>
              <a:rPr i="1" dirty="0">
                <a:solidFill>
                  <a:srgbClr val="FFFFFF"/>
                </a:solidFill>
                <a:latin typeface="Arial"/>
                <a:cs typeface="Arial"/>
              </a:rPr>
              <a:t>нам</a:t>
            </a:r>
            <a:r>
              <a:rPr i="1" spc="660" dirty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i="1" dirty="0">
                <a:solidFill>
                  <a:srgbClr val="FFFFFF"/>
                </a:solidFill>
                <a:latin typeface="Arial"/>
                <a:cs typeface="Arial"/>
              </a:rPr>
              <a:t>нужно</a:t>
            </a:r>
            <a:r>
              <a:rPr i="1" spc="660" dirty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i="1" dirty="0">
                <a:solidFill>
                  <a:srgbClr val="FFFFFF"/>
                </a:solidFill>
                <a:latin typeface="Arial"/>
                <a:cs typeface="Arial"/>
              </a:rPr>
              <a:t>вкладываться</a:t>
            </a:r>
            <a:r>
              <a:rPr i="1" spc="660" dirty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i="1" spc="-50" dirty="0">
                <a:solidFill>
                  <a:srgbClr val="FFFFFF"/>
                </a:solidFill>
                <a:latin typeface="Arial"/>
                <a:cs typeface="Arial"/>
              </a:rPr>
              <a:t>в </a:t>
            </a:r>
            <a:r>
              <a:rPr i="1" dirty="0">
                <a:solidFill>
                  <a:srgbClr val="FFFFFF"/>
                </a:solidFill>
                <a:latin typeface="Arial"/>
                <a:cs typeface="Arial"/>
              </a:rPr>
              <a:t>ресурсы</a:t>
            </a:r>
            <a:r>
              <a:rPr i="1" spc="204" dirty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i="1" dirty="0">
                <a:solidFill>
                  <a:srgbClr val="FFFFFF"/>
                </a:solidFill>
                <a:latin typeface="Arial"/>
                <a:cs typeface="Arial"/>
              </a:rPr>
              <a:t>интеллектуальные</a:t>
            </a:r>
            <a:r>
              <a:rPr i="1" spc="204" dirty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i="1" spc="-50" dirty="0">
                <a:solidFill>
                  <a:srgbClr val="FFFFFF"/>
                </a:solidFill>
                <a:latin typeface="Arial"/>
                <a:cs typeface="Arial"/>
              </a:rPr>
              <a:t>- </a:t>
            </a:r>
            <a:r>
              <a:rPr i="1" dirty="0">
                <a:solidFill>
                  <a:srgbClr val="FFFFFF"/>
                </a:solidFill>
                <a:latin typeface="Arial"/>
                <a:cs typeface="Arial"/>
              </a:rPr>
              <a:t>человеческий</a:t>
            </a:r>
            <a:r>
              <a:rPr i="1" spc="480" dirty="0">
                <a:solidFill>
                  <a:srgbClr val="FFFFFF"/>
                </a:solidFill>
                <a:latin typeface="Arial"/>
                <a:cs typeface="Arial"/>
              </a:rPr>
              <a:t>   </a:t>
            </a:r>
            <a:r>
              <a:rPr i="1" dirty="0">
                <a:solidFill>
                  <a:srgbClr val="FFFFFF"/>
                </a:solidFill>
                <a:latin typeface="Arial"/>
                <a:cs typeface="Arial"/>
              </a:rPr>
              <a:t>потенциал,</a:t>
            </a:r>
            <a:r>
              <a:rPr i="1" spc="480" dirty="0">
                <a:solidFill>
                  <a:srgbClr val="FFFFFF"/>
                </a:solidFill>
                <a:latin typeface="Arial"/>
                <a:cs typeface="Arial"/>
              </a:rPr>
              <a:t>   </a:t>
            </a:r>
            <a:r>
              <a:rPr i="1" spc="-5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058661" y="2821304"/>
            <a:ext cx="58470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521460" algn="l"/>
                <a:tab pos="3470910" algn="l"/>
                <a:tab pos="3937000" algn="l"/>
              </a:tabLst>
            </a:pPr>
            <a:r>
              <a:rPr sz="2800" b="1" i="1" spc="-10" dirty="0">
                <a:solidFill>
                  <a:srgbClr val="FFFFFF"/>
                </a:solidFill>
                <a:latin typeface="Arial"/>
                <a:cs typeface="Arial"/>
              </a:rPr>
              <a:t>людей,</a:t>
            </a:r>
            <a:r>
              <a:rPr sz="2800" b="1" i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800" b="1" i="1" spc="-10" dirty="0">
                <a:solidFill>
                  <a:srgbClr val="FFFFFF"/>
                </a:solidFill>
                <a:latin typeface="Arial"/>
                <a:cs typeface="Arial"/>
              </a:rPr>
              <a:t>особенно</a:t>
            </a:r>
            <a:r>
              <a:rPr sz="2800" b="1" i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800" b="1" i="1" spc="-5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2800" b="1" i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800" b="1" i="1" spc="-10" dirty="0">
                <a:solidFill>
                  <a:srgbClr val="FFFFFF"/>
                </a:solidFill>
                <a:latin typeface="Arial"/>
                <a:cs typeface="Arial"/>
              </a:rPr>
              <a:t>молодежь,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058661" y="2997580"/>
            <a:ext cx="5848350" cy="1640205"/>
          </a:xfrm>
          <a:prstGeom prst="rect">
            <a:avLst/>
          </a:prstGeom>
        </p:spPr>
        <p:txBody>
          <a:bodyPr vert="horz" wrap="square" lIns="0" tIns="262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65"/>
              </a:spcBef>
            </a:pPr>
            <a:r>
              <a:rPr sz="2800" b="1" i="1" dirty="0">
                <a:solidFill>
                  <a:srgbClr val="FFFFFF"/>
                </a:solidFill>
                <a:latin typeface="Arial"/>
                <a:cs typeface="Arial"/>
              </a:rPr>
              <a:t>потому</a:t>
            </a:r>
            <a:r>
              <a:rPr sz="2800" b="1" i="1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i="1" dirty="0">
                <a:solidFill>
                  <a:srgbClr val="FFFFFF"/>
                </a:solidFill>
                <a:latin typeface="Arial"/>
                <a:cs typeface="Arial"/>
              </a:rPr>
              <a:t>что</a:t>
            </a:r>
            <a:r>
              <a:rPr sz="2800" b="1" i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i="1" dirty="0">
                <a:solidFill>
                  <a:srgbClr val="FFFFFF"/>
                </a:solidFill>
                <a:latin typeface="Arial"/>
                <a:cs typeface="Arial"/>
              </a:rPr>
              <a:t>это</a:t>
            </a:r>
            <a:r>
              <a:rPr sz="2800" b="1" i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i="1" spc="-10" dirty="0">
                <a:solidFill>
                  <a:srgbClr val="FFFFFF"/>
                </a:solidFill>
                <a:latin typeface="Arial"/>
                <a:cs typeface="Arial"/>
              </a:rPr>
              <a:t>будущее».</a:t>
            </a:r>
            <a:endParaRPr sz="2800">
              <a:latin typeface="Arial"/>
              <a:cs typeface="Arial"/>
            </a:endParaRPr>
          </a:p>
          <a:p>
            <a:pPr marR="5715" algn="r">
              <a:lnSpc>
                <a:spcPts val="2845"/>
              </a:lnSpc>
              <a:spcBef>
                <a:spcPts val="1700"/>
              </a:spcBef>
            </a:pPr>
            <a:r>
              <a:rPr sz="2400" i="1" dirty="0">
                <a:solidFill>
                  <a:srgbClr val="FFFFFF"/>
                </a:solidFill>
                <a:latin typeface="Arial"/>
                <a:cs typeface="Arial"/>
              </a:rPr>
              <a:t>Президент</a:t>
            </a:r>
            <a:r>
              <a:rPr sz="2400" i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i="1" dirty="0">
                <a:solidFill>
                  <a:srgbClr val="FFFFFF"/>
                </a:solidFill>
                <a:latin typeface="Arial"/>
                <a:cs typeface="Arial"/>
              </a:rPr>
              <a:t>Республики</a:t>
            </a:r>
            <a:r>
              <a:rPr sz="2400" i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i="1" spc="-10" dirty="0">
                <a:solidFill>
                  <a:srgbClr val="FFFFFF"/>
                </a:solidFill>
                <a:latin typeface="Arial"/>
                <a:cs typeface="Arial"/>
              </a:rPr>
              <a:t>Беларусь</a:t>
            </a:r>
            <a:endParaRPr sz="2400">
              <a:latin typeface="Arial"/>
              <a:cs typeface="Arial"/>
            </a:endParaRPr>
          </a:p>
          <a:p>
            <a:pPr marR="5080" algn="r">
              <a:lnSpc>
                <a:spcPts val="2845"/>
              </a:lnSpc>
            </a:pPr>
            <a:r>
              <a:rPr sz="2400" i="1" spc="-10" dirty="0">
                <a:solidFill>
                  <a:srgbClr val="FFFFFF"/>
                </a:solidFill>
                <a:latin typeface="Arial"/>
                <a:cs typeface="Arial"/>
              </a:rPr>
              <a:t>А.Г.Лукашенко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18817" y="3250768"/>
            <a:ext cx="1024128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i="1" dirty="0">
                <a:solidFill>
                  <a:srgbClr val="538235"/>
                </a:solidFill>
                <a:latin typeface="Arial"/>
                <a:cs typeface="Arial"/>
              </a:rPr>
              <a:t>«Больше</a:t>
            </a:r>
            <a:r>
              <a:rPr sz="4000" b="1" i="1" spc="-100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4000" b="1" i="1" dirty="0">
                <a:solidFill>
                  <a:srgbClr val="538235"/>
                </a:solidFill>
                <a:latin typeface="Arial"/>
                <a:cs typeface="Arial"/>
              </a:rPr>
              <a:t>узнаешь</a:t>
            </a:r>
            <a:r>
              <a:rPr sz="4000" b="1" i="1" spc="-114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4000" b="1" i="1" dirty="0">
                <a:solidFill>
                  <a:srgbClr val="538235"/>
                </a:solidFill>
                <a:latin typeface="Arial"/>
                <a:cs typeface="Arial"/>
              </a:rPr>
              <a:t>–</a:t>
            </a:r>
            <a:r>
              <a:rPr sz="4000" b="1" i="1" spc="-125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4000" b="1" i="1" dirty="0">
                <a:solidFill>
                  <a:srgbClr val="538235"/>
                </a:solidFill>
                <a:latin typeface="Arial"/>
                <a:cs typeface="Arial"/>
              </a:rPr>
              <a:t>сильнее</a:t>
            </a:r>
            <a:r>
              <a:rPr sz="4000" b="1" i="1" spc="-114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4000" b="1" i="1" spc="-10" dirty="0">
                <a:solidFill>
                  <a:srgbClr val="538235"/>
                </a:solidFill>
                <a:latin typeface="Arial"/>
                <a:cs typeface="Arial"/>
              </a:rPr>
              <a:t>станешь!»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18269" y="4094226"/>
            <a:ext cx="29419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dirty="0">
                <a:solidFill>
                  <a:srgbClr val="538235"/>
                </a:solidFill>
                <a:latin typeface="Arial"/>
                <a:cs typeface="Arial"/>
              </a:rPr>
              <a:t>Народная</a:t>
            </a:r>
            <a:r>
              <a:rPr sz="2400" i="1" spc="-130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2400" i="1" spc="-10" dirty="0">
                <a:solidFill>
                  <a:srgbClr val="538235"/>
                </a:solidFill>
                <a:latin typeface="Arial"/>
                <a:cs typeface="Arial"/>
              </a:rPr>
              <a:t>мудрость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1129283"/>
            <a:ext cx="3765804" cy="5728716"/>
            <a:chOff x="0" y="1129283"/>
            <a:chExt cx="3765804" cy="5728716"/>
          </a:xfrm>
        </p:grpSpPr>
        <p:pic>
          <p:nvPicPr>
            <p:cNvPr id="6" name="object 6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3756" y="3232403"/>
              <a:ext cx="1254252" cy="100431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4131" y="1129283"/>
              <a:ext cx="2129028" cy="185318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3848099"/>
              <a:ext cx="3765804" cy="30099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3884" y="2871297"/>
            <a:ext cx="10541635" cy="167258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26364">
              <a:lnSpc>
                <a:spcPct val="150000"/>
              </a:lnSpc>
              <a:spcBef>
                <a:spcPts val="105"/>
              </a:spcBef>
            </a:pPr>
            <a:r>
              <a:rPr sz="3600" b="1" i="1" dirty="0">
                <a:solidFill>
                  <a:srgbClr val="538235"/>
                </a:solidFill>
                <a:latin typeface="Arial"/>
                <a:cs typeface="Arial"/>
              </a:rPr>
              <a:t>«Нет</a:t>
            </a:r>
            <a:r>
              <a:rPr sz="3600" b="1" i="1" spc="-45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3600" b="1" i="1" dirty="0">
                <a:solidFill>
                  <a:srgbClr val="538235"/>
                </a:solidFill>
                <a:latin typeface="Arial"/>
                <a:cs typeface="Arial"/>
              </a:rPr>
              <a:t>силы</a:t>
            </a:r>
            <a:r>
              <a:rPr sz="3600" b="1" i="1" spc="-25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3600" b="1" i="1" dirty="0">
                <a:solidFill>
                  <a:srgbClr val="538235"/>
                </a:solidFill>
                <a:latin typeface="Arial"/>
                <a:cs typeface="Arial"/>
              </a:rPr>
              <a:t>более</a:t>
            </a:r>
            <a:r>
              <a:rPr sz="3600" b="1" i="1" spc="-35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3600" b="1" i="1" dirty="0">
                <a:solidFill>
                  <a:srgbClr val="538235"/>
                </a:solidFill>
                <a:latin typeface="Arial"/>
                <a:cs typeface="Arial"/>
              </a:rPr>
              <a:t>могучей,</a:t>
            </a:r>
            <a:r>
              <a:rPr sz="3600" b="1" i="1" spc="-15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3600" b="1" i="1" dirty="0">
                <a:solidFill>
                  <a:srgbClr val="538235"/>
                </a:solidFill>
                <a:latin typeface="Arial"/>
                <a:cs typeface="Arial"/>
              </a:rPr>
              <a:t>чем</a:t>
            </a:r>
            <a:r>
              <a:rPr sz="3600" b="1" i="1" spc="-25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3600" b="1" i="1" spc="-10" dirty="0">
                <a:solidFill>
                  <a:srgbClr val="538235"/>
                </a:solidFill>
                <a:latin typeface="Arial"/>
                <a:cs typeface="Arial"/>
              </a:rPr>
              <a:t>знание. </a:t>
            </a:r>
            <a:r>
              <a:rPr sz="3600" b="1" i="1" dirty="0">
                <a:solidFill>
                  <a:srgbClr val="538235"/>
                </a:solidFill>
                <a:latin typeface="Arial"/>
                <a:cs typeface="Arial"/>
              </a:rPr>
              <a:t>Человек,</a:t>
            </a:r>
            <a:r>
              <a:rPr sz="3600" b="1" i="1" spc="-135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3600" b="1" i="1" dirty="0">
                <a:solidFill>
                  <a:srgbClr val="538235"/>
                </a:solidFill>
                <a:latin typeface="Arial"/>
                <a:cs typeface="Arial"/>
              </a:rPr>
              <a:t>вооруженный</a:t>
            </a:r>
            <a:r>
              <a:rPr sz="3600" b="1" i="1" spc="-125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3600" b="1" i="1" dirty="0">
                <a:solidFill>
                  <a:srgbClr val="538235"/>
                </a:solidFill>
                <a:latin typeface="Arial"/>
                <a:cs typeface="Arial"/>
              </a:rPr>
              <a:t>знанием,</a:t>
            </a:r>
            <a:r>
              <a:rPr sz="3600" b="1" i="1" spc="-135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3600" b="1" i="1" spc="-10" dirty="0">
                <a:solidFill>
                  <a:srgbClr val="538235"/>
                </a:solidFill>
                <a:latin typeface="Arial"/>
                <a:cs typeface="Arial"/>
              </a:rPr>
              <a:t>непобедим».</a:t>
            </a:r>
            <a:endParaRPr sz="3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75268" y="4875987"/>
            <a:ext cx="252349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dirty="0">
                <a:solidFill>
                  <a:srgbClr val="538235"/>
                </a:solidFill>
                <a:latin typeface="Arial"/>
                <a:cs typeface="Arial"/>
              </a:rPr>
              <a:t>Максим</a:t>
            </a:r>
            <a:r>
              <a:rPr sz="2400" b="1" i="1" spc="5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2400" b="1" i="1" spc="-10" dirty="0">
                <a:solidFill>
                  <a:srgbClr val="538235"/>
                </a:solidFill>
                <a:latin typeface="Arial"/>
                <a:cs typeface="Arial"/>
              </a:rPr>
              <a:t>Горький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395" y="2830067"/>
            <a:ext cx="905256" cy="999743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4676" y="873251"/>
            <a:ext cx="2129028" cy="185318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535" y="4302252"/>
            <a:ext cx="3966972" cy="222199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920" y="0"/>
            <a:ext cx="12070080" cy="6284976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287020" rIns="0" bIns="0" rtlCol="0">
            <a:spAutoFit/>
          </a:bodyPr>
          <a:lstStyle/>
          <a:p>
            <a:pPr marL="140335">
              <a:lnSpc>
                <a:spcPct val="100000"/>
              </a:lnSpc>
              <a:spcBef>
                <a:spcPts val="2260"/>
              </a:spcBef>
            </a:pPr>
            <a:r>
              <a:rPr sz="3600" i="1" dirty="0">
                <a:solidFill>
                  <a:srgbClr val="538235"/>
                </a:solidFill>
                <a:latin typeface="Arial"/>
                <a:cs typeface="Arial"/>
              </a:rPr>
              <a:t>«Образование</a:t>
            </a:r>
            <a:r>
              <a:rPr sz="3600" i="1" spc="-105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3600" i="1" dirty="0">
                <a:solidFill>
                  <a:srgbClr val="538235"/>
                </a:solidFill>
                <a:latin typeface="Arial"/>
                <a:cs typeface="Arial"/>
              </a:rPr>
              <a:t>–</a:t>
            </a:r>
            <a:r>
              <a:rPr sz="3600" i="1" spc="-114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3600" i="1" dirty="0">
                <a:solidFill>
                  <a:srgbClr val="538235"/>
                </a:solidFill>
                <a:latin typeface="Arial"/>
                <a:cs typeface="Arial"/>
              </a:rPr>
              <a:t>фундамент</a:t>
            </a:r>
            <a:r>
              <a:rPr sz="3600" i="1" spc="-125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3600" i="1" spc="-10" dirty="0">
                <a:solidFill>
                  <a:srgbClr val="538235"/>
                </a:solidFill>
                <a:latin typeface="Arial"/>
                <a:cs typeface="Arial"/>
              </a:rPr>
              <a:t>общества,</a:t>
            </a:r>
            <a:endParaRPr sz="3600">
              <a:latin typeface="Arial"/>
              <a:cs typeface="Arial"/>
            </a:endParaRPr>
          </a:p>
          <a:p>
            <a:pPr marL="13970" marR="5080">
              <a:lnSpc>
                <a:spcPct val="150000"/>
              </a:lnSpc>
              <a:spcBef>
                <a:spcPts val="5"/>
              </a:spcBef>
            </a:pPr>
            <a:r>
              <a:rPr sz="3600" i="1" dirty="0">
                <a:solidFill>
                  <a:srgbClr val="538235"/>
                </a:solidFill>
                <a:latin typeface="Arial"/>
                <a:cs typeface="Arial"/>
              </a:rPr>
              <a:t>пропуск</a:t>
            </a:r>
            <a:r>
              <a:rPr sz="3600" i="1" spc="40" dirty="0">
                <a:solidFill>
                  <a:srgbClr val="538235"/>
                </a:solidFill>
                <a:latin typeface="Arial"/>
                <a:cs typeface="Arial"/>
              </a:rPr>
              <a:t>  </a:t>
            </a:r>
            <a:r>
              <a:rPr sz="3600" i="1" dirty="0">
                <a:solidFill>
                  <a:srgbClr val="538235"/>
                </a:solidFill>
                <a:latin typeface="Arial"/>
                <a:cs typeface="Arial"/>
              </a:rPr>
              <a:t>для</a:t>
            </a:r>
            <a:r>
              <a:rPr sz="3600" i="1" spc="45" dirty="0">
                <a:solidFill>
                  <a:srgbClr val="538235"/>
                </a:solidFill>
                <a:latin typeface="Arial"/>
                <a:cs typeface="Arial"/>
              </a:rPr>
              <a:t>  </a:t>
            </a:r>
            <a:r>
              <a:rPr sz="3600" i="1" dirty="0">
                <a:solidFill>
                  <a:srgbClr val="538235"/>
                </a:solidFill>
                <a:latin typeface="Arial"/>
                <a:cs typeface="Arial"/>
              </a:rPr>
              <a:t>государства</a:t>
            </a:r>
            <a:r>
              <a:rPr sz="3600" i="1" spc="45" dirty="0">
                <a:solidFill>
                  <a:srgbClr val="538235"/>
                </a:solidFill>
                <a:latin typeface="Arial"/>
                <a:cs typeface="Arial"/>
              </a:rPr>
              <a:t>  </a:t>
            </a:r>
            <a:r>
              <a:rPr sz="3600" i="1" dirty="0">
                <a:solidFill>
                  <a:srgbClr val="538235"/>
                </a:solidFill>
                <a:latin typeface="Arial"/>
                <a:cs typeface="Arial"/>
              </a:rPr>
              <a:t>и</a:t>
            </a:r>
            <a:r>
              <a:rPr sz="3600" i="1" spc="40" dirty="0">
                <a:solidFill>
                  <a:srgbClr val="538235"/>
                </a:solidFill>
                <a:latin typeface="Arial"/>
                <a:cs typeface="Arial"/>
              </a:rPr>
              <a:t>  </a:t>
            </a:r>
            <a:r>
              <a:rPr sz="3600" i="1" dirty="0">
                <a:solidFill>
                  <a:srgbClr val="538235"/>
                </a:solidFill>
                <a:latin typeface="Arial"/>
                <a:cs typeface="Arial"/>
              </a:rPr>
              <a:t>всей</a:t>
            </a:r>
            <a:r>
              <a:rPr sz="3600" i="1" spc="35" dirty="0">
                <a:solidFill>
                  <a:srgbClr val="538235"/>
                </a:solidFill>
                <a:latin typeface="Arial"/>
                <a:cs typeface="Arial"/>
              </a:rPr>
              <a:t>  </a:t>
            </a:r>
            <a:r>
              <a:rPr sz="3600" i="1" dirty="0">
                <a:solidFill>
                  <a:srgbClr val="538235"/>
                </a:solidFill>
                <a:latin typeface="Arial"/>
                <a:cs typeface="Arial"/>
              </a:rPr>
              <a:t>нации</a:t>
            </a:r>
            <a:r>
              <a:rPr sz="3600" i="1" spc="40" dirty="0">
                <a:solidFill>
                  <a:srgbClr val="538235"/>
                </a:solidFill>
                <a:latin typeface="Arial"/>
                <a:cs typeface="Arial"/>
              </a:rPr>
              <a:t>  </a:t>
            </a:r>
            <a:r>
              <a:rPr sz="3600" i="1" spc="-50" dirty="0">
                <a:solidFill>
                  <a:srgbClr val="538235"/>
                </a:solidFill>
                <a:latin typeface="Arial"/>
                <a:cs typeface="Arial"/>
              </a:rPr>
              <a:t>в </a:t>
            </a:r>
            <a:r>
              <a:rPr sz="3600" i="1" dirty="0">
                <a:solidFill>
                  <a:srgbClr val="538235"/>
                </a:solidFill>
                <a:latin typeface="Arial"/>
                <a:cs typeface="Arial"/>
              </a:rPr>
              <a:t>завтрашний</a:t>
            </a:r>
            <a:r>
              <a:rPr sz="3600" i="1" spc="-80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3600" i="1" spc="-10" dirty="0">
                <a:solidFill>
                  <a:srgbClr val="538235"/>
                </a:solidFill>
                <a:latin typeface="Arial"/>
                <a:cs typeface="Arial"/>
              </a:rPr>
              <a:t>день».</a:t>
            </a:r>
            <a:endParaRPr sz="3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39565" y="4685792"/>
            <a:ext cx="71462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dirty="0">
                <a:solidFill>
                  <a:srgbClr val="538235"/>
                </a:solidFill>
                <a:latin typeface="Arial"/>
                <a:cs typeface="Arial"/>
              </a:rPr>
              <a:t>Президент</a:t>
            </a:r>
            <a:r>
              <a:rPr sz="2400" i="1" spc="-150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2400" i="1" spc="-10" dirty="0">
                <a:solidFill>
                  <a:srgbClr val="538235"/>
                </a:solidFill>
                <a:latin typeface="Arial"/>
                <a:cs typeface="Arial"/>
              </a:rPr>
              <a:t>Республики</a:t>
            </a:r>
            <a:r>
              <a:rPr sz="2400" i="1" spc="-120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2400" i="1" dirty="0">
                <a:solidFill>
                  <a:srgbClr val="538235"/>
                </a:solidFill>
                <a:latin typeface="Arial"/>
                <a:cs typeface="Arial"/>
              </a:rPr>
              <a:t>Беларусь</a:t>
            </a:r>
            <a:r>
              <a:rPr sz="2400" i="1" spc="420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2400" i="1" spc="-45" dirty="0">
                <a:solidFill>
                  <a:srgbClr val="538235"/>
                </a:solidFill>
                <a:latin typeface="Arial"/>
                <a:cs typeface="Arial"/>
              </a:rPr>
              <a:t>А.Г.</a:t>
            </a:r>
            <a:r>
              <a:rPr sz="2400" i="1" spc="-120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2400" i="1" spc="-10" dirty="0">
                <a:solidFill>
                  <a:srgbClr val="538235"/>
                </a:solidFill>
                <a:latin typeface="Arial"/>
                <a:cs typeface="Arial"/>
              </a:rPr>
              <a:t>Лукашенко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74676" y="483108"/>
            <a:ext cx="3893820" cy="6211824"/>
            <a:chOff x="74676" y="483108"/>
            <a:chExt cx="3893820" cy="6211824"/>
          </a:xfrm>
        </p:grpSpPr>
        <p:pic>
          <p:nvPicPr>
            <p:cNvPr id="7" name="object 7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676" y="2513076"/>
              <a:ext cx="931163" cy="99974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4676" y="483108"/>
              <a:ext cx="2129028" cy="185318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676" y="4504944"/>
              <a:ext cx="3893820" cy="218998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526792" y="1644395"/>
            <a:ext cx="7526020" cy="1784985"/>
          </a:xfrm>
          <a:prstGeom prst="rect">
            <a:avLst/>
          </a:prstGeom>
          <a:solidFill>
            <a:srgbClr val="E1EFD9"/>
          </a:solidFill>
          <a:ln w="9144">
            <a:solidFill>
              <a:srgbClr val="385622"/>
            </a:solidFill>
          </a:ln>
        </p:spPr>
        <p:txBody>
          <a:bodyPr vert="horz" wrap="square" lIns="0" tIns="28575" rIns="0" bIns="0" rtlCol="0">
            <a:spAutoFit/>
          </a:bodyPr>
          <a:lstStyle/>
          <a:p>
            <a:pPr marL="90805" marR="83820">
              <a:lnSpc>
                <a:spcPct val="100000"/>
              </a:lnSpc>
              <a:spcBef>
                <a:spcPts val="225"/>
              </a:spcBef>
            </a:pPr>
            <a:r>
              <a:rPr sz="2200" b="1" dirty="0">
                <a:solidFill>
                  <a:srgbClr val="538235"/>
                </a:solidFill>
                <a:latin typeface="Calibri"/>
                <a:cs typeface="Calibri"/>
              </a:rPr>
              <a:t>В</a:t>
            </a:r>
            <a:r>
              <a:rPr sz="2200" b="1" spc="155" dirty="0">
                <a:solidFill>
                  <a:srgbClr val="538235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538235"/>
                </a:solidFill>
                <a:latin typeface="Calibri"/>
                <a:cs typeface="Calibri"/>
              </a:rPr>
              <a:t>мировом</a:t>
            </a:r>
            <a:r>
              <a:rPr sz="2200" b="1" spc="180" dirty="0">
                <a:solidFill>
                  <a:srgbClr val="538235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538235"/>
                </a:solidFill>
                <a:latin typeface="Calibri"/>
                <a:cs typeface="Calibri"/>
              </a:rPr>
              <a:t>рейтинге</a:t>
            </a:r>
            <a:r>
              <a:rPr sz="2200" b="1" spc="165" dirty="0">
                <a:solidFill>
                  <a:srgbClr val="538235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538235"/>
                </a:solidFill>
                <a:latin typeface="Calibri"/>
                <a:cs typeface="Calibri"/>
              </a:rPr>
              <a:t>по</a:t>
            </a:r>
            <a:r>
              <a:rPr sz="2200" b="1" spc="155" dirty="0">
                <a:solidFill>
                  <a:srgbClr val="538235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538235"/>
                </a:solidFill>
                <a:latin typeface="Calibri"/>
                <a:cs typeface="Calibri"/>
              </a:rPr>
              <a:t>индексу</a:t>
            </a:r>
            <a:r>
              <a:rPr sz="2200" b="1" spc="155" dirty="0">
                <a:solidFill>
                  <a:srgbClr val="538235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538235"/>
                </a:solidFill>
                <a:latin typeface="Calibri"/>
                <a:cs typeface="Calibri"/>
              </a:rPr>
              <a:t>доступности</a:t>
            </a:r>
            <a:r>
              <a:rPr sz="2200" b="1" spc="185" dirty="0">
                <a:solidFill>
                  <a:srgbClr val="538235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538235"/>
                </a:solidFill>
                <a:latin typeface="Calibri"/>
                <a:cs typeface="Calibri"/>
              </a:rPr>
              <a:t>образования Беларусь</a:t>
            </a:r>
            <a:r>
              <a:rPr sz="2200" b="1" spc="-45" dirty="0">
                <a:solidFill>
                  <a:srgbClr val="538235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538235"/>
                </a:solidFill>
                <a:latin typeface="Calibri"/>
                <a:cs typeface="Calibri"/>
              </a:rPr>
              <a:t>занимает</a:t>
            </a:r>
            <a:r>
              <a:rPr sz="2200" b="1" spc="-25" dirty="0">
                <a:solidFill>
                  <a:srgbClr val="538235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FF0000"/>
                </a:solidFill>
                <a:latin typeface="Calibri"/>
                <a:cs typeface="Calibri"/>
              </a:rPr>
              <a:t>17</a:t>
            </a:r>
            <a:r>
              <a:rPr sz="22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FF0000"/>
                </a:solidFill>
                <a:latin typeface="Calibri"/>
                <a:cs typeface="Calibri"/>
              </a:rPr>
              <a:t>позицию</a:t>
            </a:r>
            <a:r>
              <a:rPr sz="22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538235"/>
                </a:solidFill>
                <a:latin typeface="Calibri"/>
                <a:cs typeface="Calibri"/>
              </a:rPr>
              <a:t>среди</a:t>
            </a:r>
            <a:r>
              <a:rPr sz="2200" b="1" spc="-45" dirty="0">
                <a:solidFill>
                  <a:srgbClr val="538235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538235"/>
                </a:solidFill>
                <a:latin typeface="Calibri"/>
                <a:cs typeface="Calibri"/>
              </a:rPr>
              <a:t>163</a:t>
            </a:r>
            <a:r>
              <a:rPr sz="2200" b="1" spc="-55" dirty="0">
                <a:solidFill>
                  <a:srgbClr val="538235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538235"/>
                </a:solidFill>
                <a:latin typeface="Calibri"/>
                <a:cs typeface="Calibri"/>
              </a:rPr>
              <a:t>стран</a:t>
            </a:r>
            <a:r>
              <a:rPr sz="2200" b="1" spc="-10" dirty="0">
                <a:solidFill>
                  <a:srgbClr val="385622"/>
                </a:solidFill>
                <a:latin typeface="Calibri"/>
                <a:cs typeface="Calibri"/>
              </a:rPr>
              <a:t>.</a:t>
            </a:r>
            <a:endParaRPr sz="2200">
              <a:latin typeface="Calibri"/>
              <a:cs typeface="Calibri"/>
            </a:endParaRPr>
          </a:p>
          <a:p>
            <a:pPr marL="90805">
              <a:lnSpc>
                <a:spcPct val="100000"/>
              </a:lnSpc>
            </a:pPr>
            <a:r>
              <a:rPr sz="2200" b="1" spc="-10" dirty="0">
                <a:solidFill>
                  <a:srgbClr val="538235"/>
                </a:solidFill>
                <a:latin typeface="Calibri"/>
                <a:cs typeface="Calibri"/>
              </a:rPr>
              <a:t>Уровень</a:t>
            </a:r>
            <a:r>
              <a:rPr sz="2200" b="1" spc="-50" dirty="0">
                <a:solidFill>
                  <a:srgbClr val="538235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538235"/>
                </a:solidFill>
                <a:latin typeface="Calibri"/>
                <a:cs typeface="Calibri"/>
              </a:rPr>
              <a:t>грамотности</a:t>
            </a:r>
            <a:r>
              <a:rPr sz="2200" b="1" spc="-10" dirty="0">
                <a:solidFill>
                  <a:srgbClr val="538235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538235"/>
                </a:solidFill>
                <a:latin typeface="Calibri"/>
                <a:cs typeface="Calibri"/>
              </a:rPr>
              <a:t>взрослого</a:t>
            </a:r>
            <a:r>
              <a:rPr sz="2200" b="1" spc="-30" dirty="0">
                <a:solidFill>
                  <a:srgbClr val="538235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538235"/>
                </a:solidFill>
                <a:latin typeface="Calibri"/>
                <a:cs typeface="Calibri"/>
              </a:rPr>
              <a:t>населения</a:t>
            </a:r>
            <a:r>
              <a:rPr sz="2200" b="1" spc="-15" dirty="0">
                <a:solidFill>
                  <a:srgbClr val="538235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385622"/>
                </a:solidFill>
                <a:latin typeface="Calibri"/>
                <a:cs typeface="Calibri"/>
              </a:rPr>
              <a:t>-</a:t>
            </a:r>
            <a:r>
              <a:rPr sz="2200" b="1" spc="-5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FF0000"/>
                </a:solidFill>
                <a:latin typeface="Calibri"/>
                <a:cs typeface="Calibri"/>
              </a:rPr>
              <a:t>99,</a:t>
            </a:r>
            <a:r>
              <a:rPr sz="2200" b="1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FF0000"/>
                </a:solidFill>
                <a:latin typeface="Calibri"/>
                <a:cs typeface="Calibri"/>
              </a:rPr>
              <a:t>9</a:t>
            </a:r>
            <a:r>
              <a:rPr sz="22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spc="-25" dirty="0">
                <a:solidFill>
                  <a:srgbClr val="FF0000"/>
                </a:solidFill>
                <a:latin typeface="Calibri"/>
                <a:cs typeface="Calibri"/>
              </a:rPr>
              <a:t>%;</a:t>
            </a:r>
            <a:endParaRPr sz="2200">
              <a:latin typeface="Calibri"/>
              <a:cs typeface="Calibri"/>
            </a:endParaRPr>
          </a:p>
          <a:p>
            <a:pPr marL="90805" marR="85725">
              <a:lnSpc>
                <a:spcPct val="100000"/>
              </a:lnSpc>
            </a:pPr>
            <a:r>
              <a:rPr sz="2200" b="1" dirty="0">
                <a:solidFill>
                  <a:srgbClr val="385622"/>
                </a:solidFill>
                <a:latin typeface="Calibri"/>
                <a:cs typeface="Calibri"/>
              </a:rPr>
              <a:t>Почти</a:t>
            </a:r>
            <a:r>
              <a:rPr sz="2200" b="1" spc="17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FF0000"/>
                </a:solidFill>
                <a:latin typeface="Calibri"/>
                <a:cs typeface="Calibri"/>
              </a:rPr>
              <a:t>100</a:t>
            </a:r>
            <a:r>
              <a:rPr sz="2200" b="1" spc="1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FF0000"/>
                </a:solidFill>
                <a:latin typeface="Calibri"/>
                <a:cs typeface="Calibri"/>
              </a:rPr>
              <a:t>%</a:t>
            </a:r>
            <a:r>
              <a:rPr sz="2200" b="1" spc="1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FF0000"/>
                </a:solidFill>
                <a:latin typeface="Calibri"/>
                <a:cs typeface="Calibri"/>
              </a:rPr>
              <a:t>граждан</a:t>
            </a:r>
            <a:r>
              <a:rPr sz="2200" b="1" spc="1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385622"/>
                </a:solidFill>
                <a:latin typeface="Calibri"/>
                <a:cs typeface="Calibri"/>
              </a:rPr>
              <a:t>охвачены</a:t>
            </a:r>
            <a:r>
              <a:rPr sz="2200" b="1" spc="18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385622"/>
                </a:solidFill>
                <a:latin typeface="Calibri"/>
                <a:cs typeface="Calibri"/>
              </a:rPr>
              <a:t>базовым,</a:t>
            </a:r>
            <a:r>
              <a:rPr sz="2200" b="1" spc="18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385622"/>
                </a:solidFill>
                <a:latin typeface="Calibri"/>
                <a:cs typeface="Calibri"/>
              </a:rPr>
              <a:t>общим</a:t>
            </a:r>
            <a:r>
              <a:rPr sz="2200" b="1" spc="16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385622"/>
                </a:solidFill>
                <a:latin typeface="Calibri"/>
                <a:cs typeface="Calibri"/>
              </a:rPr>
              <a:t>средним </a:t>
            </a:r>
            <a:r>
              <a:rPr sz="2200" b="1" dirty="0">
                <a:solidFill>
                  <a:srgbClr val="385622"/>
                </a:solidFill>
                <a:latin typeface="Calibri"/>
                <a:cs typeface="Calibri"/>
              </a:rPr>
              <a:t>и</a:t>
            </a:r>
            <a:r>
              <a:rPr sz="2200" b="1" spc="-3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385622"/>
                </a:solidFill>
                <a:latin typeface="Calibri"/>
                <a:cs typeface="Calibri"/>
              </a:rPr>
              <a:t>профессиональным</a:t>
            </a:r>
            <a:r>
              <a:rPr sz="2200" b="1" spc="2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385622"/>
                </a:solidFill>
                <a:latin typeface="Calibri"/>
                <a:cs typeface="Calibri"/>
              </a:rPr>
              <a:t>образованием.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22504" y="1612391"/>
            <a:ext cx="11448415" cy="4346575"/>
            <a:chOff x="222504" y="1612391"/>
            <a:chExt cx="11448415" cy="4346575"/>
          </a:xfrm>
        </p:grpSpPr>
        <p:pic>
          <p:nvPicPr>
            <p:cNvPr id="5" name="object 5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70363" y="3720084"/>
              <a:ext cx="1900427" cy="223875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2504" y="1612391"/>
              <a:ext cx="2208276" cy="191414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2504" y="3720084"/>
              <a:ext cx="4322064" cy="2238755"/>
            </a:xfrm>
            <a:prstGeom prst="rect">
              <a:avLst/>
            </a:prstGeom>
          </p:spPr>
        </p:pic>
        <p:pic>
          <p:nvPicPr>
            <p:cNvPr id="8" name="object 8" descr="Учебное пособие для первоклассников «Беларусь – наша Радзіма» издано в  обновленной концепции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13832" y="3720084"/>
              <a:ext cx="4018915" cy="2238755"/>
            </a:xfrm>
            <a:prstGeom prst="rect">
              <a:avLst/>
            </a:prstGeom>
          </p:spPr>
        </p:pic>
      </p:grp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В</a:t>
            </a:r>
            <a:r>
              <a:rPr sz="2400" spc="-90" dirty="0"/>
              <a:t> </a:t>
            </a:r>
            <a:r>
              <a:rPr sz="2400" dirty="0"/>
              <a:t>Беларуси</a:t>
            </a:r>
            <a:r>
              <a:rPr sz="2400" spc="-60" dirty="0"/>
              <a:t> </a:t>
            </a:r>
            <a:r>
              <a:rPr sz="2400" spc="-10" dirty="0"/>
              <a:t>реализуется</a:t>
            </a:r>
            <a:r>
              <a:rPr sz="2400" spc="-50" dirty="0"/>
              <a:t> </a:t>
            </a:r>
            <a:r>
              <a:rPr sz="2400" dirty="0"/>
              <a:t>принцип</a:t>
            </a:r>
            <a:r>
              <a:rPr sz="2400" spc="-114" dirty="0"/>
              <a:t> </a:t>
            </a:r>
            <a:r>
              <a:rPr sz="2400" spc="-10" dirty="0"/>
              <a:t>непрерывности</a:t>
            </a:r>
            <a:endParaRPr sz="2400"/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dirty="0"/>
              <a:t>образования</a:t>
            </a:r>
            <a:r>
              <a:rPr sz="2400" spc="520" dirty="0"/>
              <a:t> </a:t>
            </a:r>
            <a:r>
              <a:rPr sz="2400" dirty="0"/>
              <a:t>-</a:t>
            </a:r>
            <a:r>
              <a:rPr sz="2400" spc="-80" dirty="0"/>
              <a:t> </a:t>
            </a:r>
            <a:r>
              <a:rPr sz="2400" spc="-10" dirty="0"/>
              <a:t>«Образование</a:t>
            </a:r>
            <a:r>
              <a:rPr sz="2400" spc="-70" dirty="0"/>
              <a:t> </a:t>
            </a:r>
            <a:r>
              <a:rPr sz="2400" dirty="0"/>
              <a:t>через</a:t>
            </a:r>
            <a:r>
              <a:rPr sz="2400" spc="-90" dirty="0"/>
              <a:t> </a:t>
            </a:r>
            <a:r>
              <a:rPr sz="2400" dirty="0"/>
              <a:t>всю</a:t>
            </a:r>
            <a:r>
              <a:rPr sz="2400" spc="-70" dirty="0"/>
              <a:t> </a:t>
            </a:r>
            <a:r>
              <a:rPr sz="2400" spc="-10" dirty="0"/>
              <a:t>жизнь»</a:t>
            </a:r>
            <a:endParaRPr sz="24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1459" y="0"/>
              <a:ext cx="11940540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7769352" cy="629259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100" y="6384033"/>
              <a:ext cx="7831835" cy="473964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8063610" y="686180"/>
            <a:ext cx="4078604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В</a:t>
            </a:r>
            <a:r>
              <a:rPr sz="1800" b="1" spc="40" dirty="0">
                <a:solidFill>
                  <a:srgbClr val="FF0000"/>
                </a:solidFill>
                <a:latin typeface="Arial"/>
                <a:cs typeface="Arial"/>
              </a:rPr>
              <a:t> 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Беларуси</a:t>
            </a:r>
            <a:r>
              <a:rPr sz="1800" b="1" spc="55" dirty="0">
                <a:solidFill>
                  <a:srgbClr val="FF0000"/>
                </a:solidFill>
                <a:latin typeface="Arial"/>
                <a:cs typeface="Arial"/>
              </a:rPr>
              <a:t> 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каждый</a:t>
            </a:r>
            <a:r>
              <a:rPr sz="1800" b="1" spc="50" dirty="0">
                <a:solidFill>
                  <a:srgbClr val="FF0000"/>
                </a:solidFill>
                <a:latin typeface="Arial"/>
                <a:cs typeface="Arial"/>
              </a:rPr>
              <a:t> 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может</a:t>
            </a:r>
            <a:r>
              <a:rPr sz="1800" b="1" spc="40" dirty="0">
                <a:solidFill>
                  <a:srgbClr val="FF0000"/>
                </a:solidFill>
                <a:latin typeface="Arial"/>
                <a:cs typeface="Arial"/>
              </a:rPr>
              <a:t>  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стать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студентом</a:t>
            </a:r>
            <a:r>
              <a:rPr sz="1800" b="1" spc="390" dirty="0">
                <a:solidFill>
                  <a:srgbClr val="FF0000"/>
                </a:solidFill>
                <a:latin typeface="Arial"/>
                <a:cs typeface="Arial"/>
              </a:rPr>
              <a:t> 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учреждения</a:t>
            </a:r>
            <a:r>
              <a:rPr sz="1800" b="1" spc="385" dirty="0">
                <a:solidFill>
                  <a:srgbClr val="FF0000"/>
                </a:solidFill>
                <a:latin typeface="Arial"/>
                <a:cs typeface="Arial"/>
              </a:rPr>
              <a:t>  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высшего образования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240268" y="1783079"/>
            <a:ext cx="3592195" cy="3702050"/>
            <a:chOff x="8240268" y="1783079"/>
            <a:chExt cx="3592195" cy="3702050"/>
          </a:xfrm>
        </p:grpSpPr>
        <p:sp>
          <p:nvSpPr>
            <p:cNvPr id="8" name="object 8"/>
            <p:cNvSpPr/>
            <p:nvPr/>
          </p:nvSpPr>
          <p:spPr>
            <a:xfrm>
              <a:off x="8244840" y="1787651"/>
              <a:ext cx="3583304" cy="3693160"/>
            </a:xfrm>
            <a:custGeom>
              <a:avLst/>
              <a:gdLst/>
              <a:ahLst/>
              <a:cxnLst/>
              <a:rect l="l" t="t" r="r" b="b"/>
              <a:pathLst>
                <a:path w="3583304" h="3693160">
                  <a:moveTo>
                    <a:pt x="3582924" y="0"/>
                  </a:moveTo>
                  <a:lnTo>
                    <a:pt x="0" y="0"/>
                  </a:lnTo>
                  <a:lnTo>
                    <a:pt x="0" y="3692652"/>
                  </a:lnTo>
                  <a:lnTo>
                    <a:pt x="3582924" y="3692652"/>
                  </a:lnTo>
                  <a:lnTo>
                    <a:pt x="3582924" y="0"/>
                  </a:lnTo>
                  <a:close/>
                </a:path>
              </a:pathLst>
            </a:custGeom>
            <a:solidFill>
              <a:srgbClr val="E1EF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244840" y="1787651"/>
              <a:ext cx="3583304" cy="3693160"/>
            </a:xfrm>
            <a:custGeom>
              <a:avLst/>
              <a:gdLst/>
              <a:ahLst/>
              <a:cxnLst/>
              <a:rect l="l" t="t" r="r" b="b"/>
              <a:pathLst>
                <a:path w="3583304" h="3693160">
                  <a:moveTo>
                    <a:pt x="0" y="3692652"/>
                  </a:moveTo>
                  <a:lnTo>
                    <a:pt x="3582924" y="3692652"/>
                  </a:lnTo>
                  <a:lnTo>
                    <a:pt x="3582924" y="0"/>
                  </a:lnTo>
                  <a:lnTo>
                    <a:pt x="0" y="0"/>
                  </a:lnTo>
                  <a:lnTo>
                    <a:pt x="0" y="3692652"/>
                  </a:lnTo>
                  <a:close/>
                </a:path>
              </a:pathLst>
            </a:custGeom>
            <a:ln w="9144">
              <a:solidFill>
                <a:srgbClr val="38562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0940160" y="1813686"/>
            <a:ext cx="8102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indent="185420">
              <a:lnSpc>
                <a:spcPct val="100000"/>
              </a:lnSpc>
              <a:spcBef>
                <a:spcPts val="100"/>
              </a:spcBef>
            </a:pPr>
            <a:r>
              <a:rPr sz="1800" b="1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сдать экзамен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336915" y="1813686"/>
            <a:ext cx="226441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marR="5080" indent="-287020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286385" algn="l"/>
              </a:tabLst>
            </a:pPr>
            <a:r>
              <a:rPr sz="1800" b="1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Успешно централизованный (централизованное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336915" y="2636646"/>
            <a:ext cx="3413125" cy="2769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>
              <a:lnSpc>
                <a:spcPct val="100000"/>
              </a:lnSpc>
              <a:spcBef>
                <a:spcPts val="100"/>
              </a:spcBef>
              <a:tabLst>
                <a:tab pos="2227580" algn="l"/>
                <a:tab pos="2855595" algn="l"/>
              </a:tabLst>
            </a:pPr>
            <a:r>
              <a:rPr sz="1800" b="1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тестирование)</a:t>
            </a:r>
            <a:r>
              <a:rPr sz="1800" b="1" i="1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1800" b="1" i="1" spc="-25" dirty="0">
                <a:solidFill>
                  <a:srgbClr val="385622"/>
                </a:solidFill>
                <a:latin typeface="Times New Roman"/>
                <a:cs typeface="Times New Roman"/>
              </a:rPr>
              <a:t>по</a:t>
            </a:r>
            <a:r>
              <a:rPr sz="1800" b="1" i="1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1800" b="1" i="1" spc="-20" dirty="0">
                <a:solidFill>
                  <a:srgbClr val="385622"/>
                </a:solidFill>
                <a:latin typeface="Times New Roman"/>
                <a:cs typeface="Times New Roman"/>
              </a:rPr>
              <a:t>трем</a:t>
            </a:r>
            <a:endParaRPr sz="1800">
              <a:latin typeface="Times New Roman"/>
              <a:cs typeface="Times New Roman"/>
            </a:endParaRPr>
          </a:p>
          <a:p>
            <a:pPr marL="286385">
              <a:lnSpc>
                <a:spcPct val="100000"/>
              </a:lnSpc>
            </a:pPr>
            <a:r>
              <a:rPr sz="1800" b="1" i="1" dirty="0">
                <a:solidFill>
                  <a:srgbClr val="385622"/>
                </a:solidFill>
                <a:latin typeface="Times New Roman"/>
                <a:cs typeface="Times New Roman"/>
              </a:rPr>
              <a:t>учебным</a:t>
            </a:r>
            <a:r>
              <a:rPr sz="1800" b="1" i="1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b="1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предметам.</a:t>
            </a:r>
            <a:endParaRPr sz="1800">
              <a:latin typeface="Times New Roman"/>
              <a:cs typeface="Times New Roman"/>
            </a:endParaRPr>
          </a:p>
          <a:p>
            <a:pPr marL="286385" marR="5080" indent="-287020">
              <a:lnSpc>
                <a:spcPct val="100000"/>
              </a:lnSpc>
              <a:buFont typeface="Wingdings"/>
              <a:buChar char=""/>
              <a:tabLst>
                <a:tab pos="286385" algn="l"/>
                <a:tab pos="2067560" algn="l"/>
                <a:tab pos="2464435" algn="l"/>
              </a:tabLst>
            </a:pPr>
            <a:r>
              <a:rPr sz="1800" b="1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Стать</a:t>
            </a:r>
            <a:r>
              <a:rPr sz="1800" b="1" i="1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1800" b="1" i="1" spc="-25" dirty="0">
                <a:solidFill>
                  <a:srgbClr val="385622"/>
                </a:solidFill>
                <a:latin typeface="Times New Roman"/>
                <a:cs typeface="Times New Roman"/>
              </a:rPr>
              <a:t>победителем </a:t>
            </a:r>
            <a:r>
              <a:rPr sz="1800" b="1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внутриуниверситетских олимпиад,</a:t>
            </a:r>
            <a:r>
              <a:rPr sz="1800" b="1" i="1" dirty="0">
                <a:solidFill>
                  <a:srgbClr val="385622"/>
                </a:solidFill>
                <a:latin typeface="Times New Roman"/>
                <a:cs typeface="Times New Roman"/>
              </a:rPr>
              <a:t>		</a:t>
            </a:r>
            <a:r>
              <a:rPr sz="1800" b="1" i="1" spc="-20" dirty="0">
                <a:solidFill>
                  <a:srgbClr val="385622"/>
                </a:solidFill>
                <a:latin typeface="Times New Roman"/>
                <a:cs typeface="Times New Roman"/>
              </a:rPr>
              <a:t>призером </a:t>
            </a:r>
            <a:r>
              <a:rPr sz="1800" b="1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международных,</a:t>
            </a:r>
            <a:endParaRPr sz="1800">
              <a:latin typeface="Times New Roman"/>
              <a:cs typeface="Times New Roman"/>
            </a:endParaRPr>
          </a:p>
          <a:p>
            <a:pPr marL="286385">
              <a:lnSpc>
                <a:spcPct val="100000"/>
              </a:lnSpc>
            </a:pPr>
            <a:r>
              <a:rPr sz="1800" b="1" i="1" dirty="0">
                <a:solidFill>
                  <a:srgbClr val="385622"/>
                </a:solidFill>
                <a:latin typeface="Times New Roman"/>
                <a:cs typeface="Times New Roman"/>
              </a:rPr>
              <a:t>республиканских</a:t>
            </a:r>
            <a:r>
              <a:rPr sz="1800" b="1" i="1" spc="11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385622"/>
                </a:solidFill>
                <a:latin typeface="Times New Roman"/>
                <a:cs typeface="Times New Roman"/>
              </a:rPr>
              <a:t>олимпиад</a:t>
            </a:r>
            <a:r>
              <a:rPr sz="1800" b="1" i="1" spc="114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b="1" i="1" spc="-25" dirty="0">
                <a:solidFill>
                  <a:srgbClr val="385622"/>
                </a:solidFill>
                <a:latin typeface="Times New Roman"/>
                <a:cs typeface="Times New Roman"/>
              </a:rPr>
              <a:t>по</a:t>
            </a:r>
            <a:endParaRPr sz="1800">
              <a:latin typeface="Times New Roman"/>
              <a:cs typeface="Times New Roman"/>
            </a:endParaRPr>
          </a:p>
          <a:p>
            <a:pPr marL="286385">
              <a:lnSpc>
                <a:spcPct val="100000"/>
              </a:lnSpc>
              <a:spcBef>
                <a:spcPts val="5"/>
              </a:spcBef>
            </a:pPr>
            <a:r>
              <a:rPr sz="1800" b="1" i="1" dirty="0">
                <a:solidFill>
                  <a:srgbClr val="385622"/>
                </a:solidFill>
                <a:latin typeface="Times New Roman"/>
                <a:cs typeface="Times New Roman"/>
              </a:rPr>
              <a:t>учебным</a:t>
            </a:r>
            <a:r>
              <a:rPr sz="1800" b="1" i="1" spc="-9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b="1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предметам.</a:t>
            </a:r>
            <a:endParaRPr sz="1800">
              <a:latin typeface="Times New Roman"/>
              <a:cs typeface="Times New Roman"/>
            </a:endParaRPr>
          </a:p>
          <a:p>
            <a:pPr marL="286385" marR="5080" indent="-287020">
              <a:lnSpc>
                <a:spcPct val="100000"/>
              </a:lnSpc>
              <a:buFont typeface="Wingdings"/>
              <a:buChar char=""/>
              <a:tabLst>
                <a:tab pos="286385" algn="l"/>
                <a:tab pos="1872614" algn="l"/>
                <a:tab pos="2496185" algn="l"/>
              </a:tabLst>
            </a:pPr>
            <a:r>
              <a:rPr sz="1800" b="1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Поступить</a:t>
            </a:r>
            <a:r>
              <a:rPr sz="1800" b="1" i="1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1800" b="1" i="1" spc="-25" dirty="0">
                <a:solidFill>
                  <a:srgbClr val="385622"/>
                </a:solidFill>
                <a:latin typeface="Times New Roman"/>
                <a:cs typeface="Times New Roman"/>
              </a:rPr>
              <a:t>по</a:t>
            </a:r>
            <a:r>
              <a:rPr sz="1800" b="1" i="1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1800" b="1" i="1" spc="-30" dirty="0">
                <a:solidFill>
                  <a:srgbClr val="385622"/>
                </a:solidFill>
                <a:latin typeface="Times New Roman"/>
                <a:cs typeface="Times New Roman"/>
              </a:rPr>
              <a:t>целевому </a:t>
            </a:r>
            <a:r>
              <a:rPr sz="1800" b="1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направлению.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69140" cy="6758937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3172967" y="1697735"/>
            <a:ext cx="8227059" cy="993775"/>
          </a:xfrm>
          <a:prstGeom prst="rect">
            <a:avLst/>
          </a:prstGeom>
          <a:solidFill>
            <a:srgbClr val="6FAC46"/>
          </a:solidFill>
          <a:ln w="12192">
            <a:solidFill>
              <a:srgbClr val="507D31"/>
            </a:solidFill>
          </a:ln>
        </p:spPr>
        <p:txBody>
          <a:bodyPr vert="horz" wrap="square" lIns="0" tIns="109220" rIns="0" bIns="0" rtlCol="0">
            <a:spAutoFit/>
          </a:bodyPr>
          <a:lstStyle/>
          <a:p>
            <a:pPr marL="2228215" marR="2057400" indent="-163195">
              <a:lnSpc>
                <a:spcPts val="3020"/>
              </a:lnSpc>
              <a:spcBef>
                <a:spcPts val="860"/>
              </a:spcBef>
            </a:pPr>
            <a:r>
              <a:rPr spc="-10" dirty="0"/>
              <a:t>НАУКА</a:t>
            </a:r>
            <a:r>
              <a:rPr spc="-80" dirty="0"/>
              <a:t> </a:t>
            </a:r>
            <a:r>
              <a:rPr dirty="0"/>
              <a:t>И</a:t>
            </a:r>
            <a:r>
              <a:rPr spc="-85" dirty="0"/>
              <a:t> </a:t>
            </a:r>
            <a:r>
              <a:rPr spc="-10" dirty="0"/>
              <a:t>ТЕХНОЛОГИИ </a:t>
            </a:r>
            <a:r>
              <a:rPr dirty="0"/>
              <a:t>НА</a:t>
            </a:r>
            <a:r>
              <a:rPr spc="-80" dirty="0"/>
              <a:t> </a:t>
            </a:r>
            <a:r>
              <a:rPr dirty="0"/>
              <a:t>СЛУЖБЕ</a:t>
            </a:r>
            <a:r>
              <a:rPr spc="-85" dirty="0"/>
              <a:t> </a:t>
            </a:r>
            <a:r>
              <a:rPr spc="-10" dirty="0"/>
              <a:t>СТРАНЫ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3168205" y="2743009"/>
            <a:ext cx="8236584" cy="3227070"/>
            <a:chOff x="3168205" y="2743009"/>
            <a:chExt cx="8236584" cy="3227070"/>
          </a:xfrm>
        </p:grpSpPr>
        <p:sp>
          <p:nvSpPr>
            <p:cNvPr id="5" name="object 5"/>
            <p:cNvSpPr/>
            <p:nvPr/>
          </p:nvSpPr>
          <p:spPr>
            <a:xfrm>
              <a:off x="3172967" y="2747772"/>
              <a:ext cx="8227059" cy="3217545"/>
            </a:xfrm>
            <a:custGeom>
              <a:avLst/>
              <a:gdLst/>
              <a:ahLst/>
              <a:cxnLst/>
              <a:rect l="l" t="t" r="r" b="b"/>
              <a:pathLst>
                <a:path w="8227059" h="3217545">
                  <a:moveTo>
                    <a:pt x="8226552" y="0"/>
                  </a:moveTo>
                  <a:lnTo>
                    <a:pt x="0" y="0"/>
                  </a:lnTo>
                  <a:lnTo>
                    <a:pt x="0" y="3217164"/>
                  </a:lnTo>
                  <a:lnTo>
                    <a:pt x="8226552" y="3217164"/>
                  </a:lnTo>
                  <a:lnTo>
                    <a:pt x="8226552" y="0"/>
                  </a:lnTo>
                  <a:close/>
                </a:path>
              </a:pathLst>
            </a:custGeom>
            <a:solidFill>
              <a:srgbClr val="E1EF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172967" y="2747772"/>
              <a:ext cx="8227059" cy="3217545"/>
            </a:xfrm>
            <a:custGeom>
              <a:avLst/>
              <a:gdLst/>
              <a:ahLst/>
              <a:cxnLst/>
              <a:rect l="l" t="t" r="r" b="b"/>
              <a:pathLst>
                <a:path w="8227059" h="3217545">
                  <a:moveTo>
                    <a:pt x="0" y="3217164"/>
                  </a:moveTo>
                  <a:lnTo>
                    <a:pt x="8226552" y="3217164"/>
                  </a:lnTo>
                  <a:lnTo>
                    <a:pt x="8226552" y="0"/>
                  </a:lnTo>
                  <a:lnTo>
                    <a:pt x="0" y="0"/>
                  </a:lnTo>
                  <a:lnTo>
                    <a:pt x="0" y="3217164"/>
                  </a:lnTo>
                  <a:close/>
                </a:path>
              </a:pathLst>
            </a:custGeom>
            <a:ln w="9143">
              <a:solidFill>
                <a:srgbClr val="38562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251708" y="2647769"/>
            <a:ext cx="7706995" cy="273875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240029" indent="-227329">
              <a:lnSpc>
                <a:spcPct val="100000"/>
              </a:lnSpc>
              <a:spcBef>
                <a:spcPts val="865"/>
              </a:spcBef>
              <a:buFont typeface="Arial MT"/>
              <a:buChar char="•"/>
              <a:tabLst>
                <a:tab pos="240029" algn="l"/>
              </a:tabLst>
            </a:pPr>
            <a:r>
              <a:rPr sz="1900" b="1" i="1" dirty="0">
                <a:solidFill>
                  <a:srgbClr val="385622"/>
                </a:solidFill>
                <a:latin typeface="Times New Roman"/>
                <a:cs typeface="Times New Roman"/>
              </a:rPr>
              <a:t>Космос</a:t>
            </a:r>
            <a:r>
              <a:rPr sz="1900" b="1" i="1" spc="-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900" b="1" i="1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r>
              <a:rPr sz="1900" b="1" i="1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900" b="1" i="1" dirty="0">
                <a:solidFill>
                  <a:srgbClr val="385622"/>
                </a:solidFill>
                <a:latin typeface="Times New Roman"/>
                <a:cs typeface="Times New Roman"/>
              </a:rPr>
              <a:t>роботизация:</a:t>
            </a:r>
            <a:r>
              <a:rPr sz="1900" b="1" i="1" spc="-3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9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создание</a:t>
            </a:r>
            <a:r>
              <a:rPr sz="1900" i="1" spc="-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9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спутников</a:t>
            </a:r>
            <a:r>
              <a:rPr sz="1900" i="1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900" i="1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r>
              <a:rPr sz="1900" i="1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900" i="1" dirty="0">
                <a:solidFill>
                  <a:srgbClr val="385622"/>
                </a:solidFill>
                <a:latin typeface="Times New Roman"/>
                <a:cs typeface="Times New Roman"/>
              </a:rPr>
              <a:t>«умных»</a:t>
            </a:r>
            <a:r>
              <a:rPr sz="1900" i="1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9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машин.</a:t>
            </a:r>
            <a:endParaRPr sz="1900">
              <a:latin typeface="Times New Roman"/>
              <a:cs typeface="Times New Roman"/>
            </a:endParaRPr>
          </a:p>
          <a:p>
            <a:pPr marL="239395" indent="-226695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239395" algn="l"/>
              </a:tabLst>
            </a:pPr>
            <a:r>
              <a:rPr sz="1900" b="1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Энергетика:</a:t>
            </a:r>
            <a:r>
              <a:rPr sz="1900" b="1" i="1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900" i="1" dirty="0">
                <a:solidFill>
                  <a:srgbClr val="385622"/>
                </a:solidFill>
                <a:latin typeface="Times New Roman"/>
                <a:cs typeface="Times New Roman"/>
              </a:rPr>
              <a:t>изучение</a:t>
            </a:r>
            <a:r>
              <a:rPr sz="1900" i="1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900" i="1" dirty="0">
                <a:solidFill>
                  <a:srgbClr val="385622"/>
                </a:solidFill>
                <a:latin typeface="Times New Roman"/>
                <a:cs typeface="Times New Roman"/>
              </a:rPr>
              <a:t>мирного</a:t>
            </a:r>
            <a:r>
              <a:rPr sz="1900" i="1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9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атома,</a:t>
            </a:r>
            <a:r>
              <a:rPr sz="1900" i="1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900" i="1" dirty="0">
                <a:solidFill>
                  <a:srgbClr val="385622"/>
                </a:solidFill>
                <a:latin typeface="Times New Roman"/>
                <a:cs typeface="Times New Roman"/>
              </a:rPr>
              <a:t>силы</a:t>
            </a:r>
            <a:r>
              <a:rPr sz="1900" i="1" spc="-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900" i="1" dirty="0">
                <a:solidFill>
                  <a:srgbClr val="385622"/>
                </a:solidFill>
                <a:latin typeface="Times New Roman"/>
                <a:cs typeface="Times New Roman"/>
              </a:rPr>
              <a:t>солнца</a:t>
            </a:r>
            <a:r>
              <a:rPr sz="1900" i="1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900" i="1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r>
              <a:rPr sz="1900" i="1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9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ветра.</a:t>
            </a:r>
            <a:endParaRPr sz="1900">
              <a:latin typeface="Times New Roman"/>
              <a:cs typeface="Times New Roman"/>
            </a:endParaRPr>
          </a:p>
          <a:p>
            <a:pPr marL="240029" indent="-227329">
              <a:lnSpc>
                <a:spcPct val="100000"/>
              </a:lnSpc>
              <a:spcBef>
                <a:spcPts val="785"/>
              </a:spcBef>
              <a:buFont typeface="Arial MT"/>
              <a:buChar char="•"/>
              <a:tabLst>
                <a:tab pos="240029" algn="l"/>
              </a:tabLst>
            </a:pPr>
            <a:r>
              <a:rPr sz="1900" b="1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Нанотехнологии:</a:t>
            </a:r>
            <a:r>
              <a:rPr sz="1900" b="1" i="1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900" i="1" dirty="0">
                <a:solidFill>
                  <a:srgbClr val="385622"/>
                </a:solidFill>
                <a:latin typeface="Times New Roman"/>
                <a:cs typeface="Times New Roman"/>
              </a:rPr>
              <a:t>работа</a:t>
            </a:r>
            <a:r>
              <a:rPr sz="1900" i="1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900" i="1" dirty="0">
                <a:solidFill>
                  <a:srgbClr val="385622"/>
                </a:solidFill>
                <a:latin typeface="Times New Roman"/>
                <a:cs typeface="Times New Roman"/>
              </a:rPr>
              <a:t>со</a:t>
            </a:r>
            <a:r>
              <a:rPr sz="1900" i="1" spc="-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900" i="1" dirty="0">
                <a:solidFill>
                  <a:srgbClr val="385622"/>
                </a:solidFill>
                <a:latin typeface="Times New Roman"/>
                <a:cs typeface="Times New Roman"/>
              </a:rPr>
              <a:t>сверхмелкими</a:t>
            </a:r>
            <a:r>
              <a:rPr sz="1900" i="1" spc="-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9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частицами.</a:t>
            </a:r>
            <a:endParaRPr sz="1900">
              <a:latin typeface="Times New Roman"/>
              <a:cs typeface="Times New Roman"/>
            </a:endParaRPr>
          </a:p>
          <a:p>
            <a:pPr marL="240029" indent="-227329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240029" algn="l"/>
              </a:tabLst>
            </a:pPr>
            <a:r>
              <a:rPr sz="1900" b="1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Медицина</a:t>
            </a:r>
            <a:r>
              <a:rPr sz="1900" b="1" i="1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900" b="1" i="1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r>
              <a:rPr sz="1900" b="1" i="1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900" b="1" i="1" dirty="0">
                <a:solidFill>
                  <a:srgbClr val="385622"/>
                </a:solidFill>
                <a:latin typeface="Times New Roman"/>
                <a:cs typeface="Times New Roman"/>
              </a:rPr>
              <a:t>биология:</a:t>
            </a:r>
            <a:r>
              <a:rPr sz="1900" b="1" i="1" spc="-1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9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разработка</a:t>
            </a:r>
            <a:r>
              <a:rPr sz="1900" i="1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900" i="1" dirty="0">
                <a:solidFill>
                  <a:srgbClr val="385622"/>
                </a:solidFill>
                <a:latin typeface="Times New Roman"/>
                <a:cs typeface="Times New Roman"/>
              </a:rPr>
              <a:t>новых</a:t>
            </a:r>
            <a:r>
              <a:rPr sz="1900" i="1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900" i="1" dirty="0">
                <a:solidFill>
                  <a:srgbClr val="385622"/>
                </a:solidFill>
                <a:latin typeface="Times New Roman"/>
                <a:cs typeface="Times New Roman"/>
              </a:rPr>
              <a:t>лекарств,</a:t>
            </a:r>
            <a:r>
              <a:rPr sz="1900" i="1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900" i="1" dirty="0">
                <a:solidFill>
                  <a:srgbClr val="385622"/>
                </a:solidFill>
                <a:latin typeface="Times New Roman"/>
                <a:cs typeface="Times New Roman"/>
              </a:rPr>
              <a:t>изучение</a:t>
            </a:r>
            <a:r>
              <a:rPr sz="1900" i="1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9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генетики.</a:t>
            </a:r>
            <a:endParaRPr sz="1900">
              <a:latin typeface="Times New Roman"/>
              <a:cs typeface="Times New Roman"/>
            </a:endParaRPr>
          </a:p>
          <a:p>
            <a:pPr marL="239395" indent="-226695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239395" algn="l"/>
              </a:tabLst>
            </a:pPr>
            <a:r>
              <a:rPr sz="1900" b="1" i="1" spc="-75" dirty="0">
                <a:solidFill>
                  <a:srgbClr val="385622"/>
                </a:solidFill>
                <a:latin typeface="Times New Roman"/>
                <a:cs typeface="Times New Roman"/>
              </a:rPr>
              <a:t>IT-</a:t>
            </a:r>
            <a:r>
              <a:rPr sz="1900" b="1" i="1" dirty="0">
                <a:solidFill>
                  <a:srgbClr val="385622"/>
                </a:solidFill>
                <a:latin typeface="Times New Roman"/>
                <a:cs typeface="Times New Roman"/>
              </a:rPr>
              <a:t>сфера:</a:t>
            </a:r>
            <a:r>
              <a:rPr sz="1900" b="1" i="1" spc="-3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900" i="1" dirty="0">
                <a:solidFill>
                  <a:srgbClr val="385622"/>
                </a:solidFill>
                <a:latin typeface="Times New Roman"/>
                <a:cs typeface="Times New Roman"/>
              </a:rPr>
              <a:t>развитие</a:t>
            </a:r>
            <a:r>
              <a:rPr sz="1900" i="1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900" i="1" dirty="0">
                <a:solidFill>
                  <a:srgbClr val="385622"/>
                </a:solidFill>
                <a:latin typeface="Times New Roman"/>
                <a:cs typeface="Times New Roman"/>
              </a:rPr>
              <a:t>цифровых</a:t>
            </a:r>
            <a:r>
              <a:rPr sz="1900" i="1" spc="-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9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технологий.</a:t>
            </a:r>
            <a:endParaRPr sz="1900">
              <a:latin typeface="Times New Roman"/>
              <a:cs typeface="Times New Roman"/>
            </a:endParaRPr>
          </a:p>
          <a:p>
            <a:pPr marL="240029" indent="-227329">
              <a:lnSpc>
                <a:spcPct val="100000"/>
              </a:lnSpc>
              <a:spcBef>
                <a:spcPts val="780"/>
              </a:spcBef>
              <a:buFont typeface="Arial MT"/>
              <a:buChar char="•"/>
              <a:tabLst>
                <a:tab pos="240029" algn="l"/>
              </a:tabLst>
            </a:pPr>
            <a:r>
              <a:rPr sz="1900" b="1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Производство:</a:t>
            </a:r>
            <a:r>
              <a:rPr sz="1900" b="1" i="1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9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изобретение</a:t>
            </a:r>
            <a:r>
              <a:rPr sz="1900" i="1" spc="-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900" i="1" dirty="0">
                <a:solidFill>
                  <a:srgbClr val="385622"/>
                </a:solidFill>
                <a:latin typeface="Times New Roman"/>
                <a:cs typeface="Times New Roman"/>
              </a:rPr>
              <a:t>новых</a:t>
            </a:r>
            <a:r>
              <a:rPr sz="1900" i="1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900" i="1" dirty="0">
                <a:solidFill>
                  <a:srgbClr val="385622"/>
                </a:solidFill>
                <a:latin typeface="Times New Roman"/>
                <a:cs typeface="Times New Roman"/>
              </a:rPr>
              <a:t>материалов,</a:t>
            </a:r>
            <a:r>
              <a:rPr sz="1900" i="1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9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создание</a:t>
            </a:r>
            <a:r>
              <a:rPr sz="1900" i="1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900" i="1" dirty="0">
                <a:solidFill>
                  <a:srgbClr val="385622"/>
                </a:solidFill>
                <a:latin typeface="Times New Roman"/>
                <a:cs typeface="Times New Roman"/>
              </a:rPr>
              <a:t>новых</a:t>
            </a:r>
            <a:r>
              <a:rPr sz="1900" i="1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9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машин.</a:t>
            </a:r>
            <a:endParaRPr sz="1900">
              <a:latin typeface="Times New Roman"/>
              <a:cs typeface="Times New Roman"/>
            </a:endParaRPr>
          </a:p>
          <a:p>
            <a:pPr marL="240029" indent="-227329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240029" algn="l"/>
              </a:tabLst>
            </a:pPr>
            <a:r>
              <a:rPr sz="1900" b="1" i="1" dirty="0">
                <a:solidFill>
                  <a:srgbClr val="385622"/>
                </a:solidFill>
                <a:latin typeface="Times New Roman"/>
                <a:cs typeface="Times New Roman"/>
              </a:rPr>
              <a:t>Природа</a:t>
            </a:r>
            <a:r>
              <a:rPr sz="1900" b="1" i="1" spc="-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900" b="1" i="1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r>
              <a:rPr sz="1900" b="1" i="1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900" b="1" i="1" dirty="0">
                <a:solidFill>
                  <a:srgbClr val="385622"/>
                </a:solidFill>
                <a:latin typeface="Times New Roman"/>
                <a:cs typeface="Times New Roman"/>
              </a:rPr>
              <a:t>общество:</a:t>
            </a:r>
            <a:r>
              <a:rPr sz="1900" b="1" i="1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900" i="1" dirty="0">
                <a:solidFill>
                  <a:srgbClr val="385622"/>
                </a:solidFill>
                <a:latin typeface="Times New Roman"/>
                <a:cs typeface="Times New Roman"/>
              </a:rPr>
              <a:t>изучение</a:t>
            </a:r>
            <a:r>
              <a:rPr sz="1900" i="1" spc="-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900" i="1" dirty="0">
                <a:solidFill>
                  <a:srgbClr val="385622"/>
                </a:solidFill>
                <a:latin typeface="Times New Roman"/>
                <a:cs typeface="Times New Roman"/>
              </a:rPr>
              <a:t>земли,</a:t>
            </a:r>
            <a:r>
              <a:rPr sz="1900" i="1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9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истории.</a:t>
            </a:r>
            <a:endParaRPr sz="190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76784" y="531876"/>
            <a:ext cx="9695687" cy="4768596"/>
            <a:chOff x="176784" y="531876"/>
            <a:chExt cx="9695687" cy="4768596"/>
          </a:xfrm>
        </p:grpSpPr>
        <p:pic>
          <p:nvPicPr>
            <p:cNvPr id="10" name="object 10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0371" y="531876"/>
              <a:ext cx="9182100" cy="11811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6784" y="2674620"/>
              <a:ext cx="2529840" cy="2625852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432003" y="1788998"/>
            <a:ext cx="1880235" cy="794385"/>
          </a:xfrm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marL="12065" marR="5080" indent="1270" algn="ctr">
              <a:lnSpc>
                <a:spcPts val="1939"/>
              </a:lnSpc>
              <a:spcBef>
                <a:spcPts val="350"/>
              </a:spcBef>
            </a:pPr>
            <a:r>
              <a:rPr sz="1800" b="1" spc="-10" dirty="0">
                <a:solidFill>
                  <a:srgbClr val="385622"/>
                </a:solidFill>
                <a:latin typeface="Arial"/>
                <a:cs typeface="Arial"/>
              </a:rPr>
              <a:t>Белорусский инновационный </a:t>
            </a:r>
            <a:r>
              <a:rPr sz="1800" b="1" spc="-20" dirty="0">
                <a:solidFill>
                  <a:srgbClr val="385622"/>
                </a:solidFill>
                <a:latin typeface="Arial"/>
                <a:cs typeface="Arial"/>
              </a:rPr>
              <a:t>фонд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966209" y="861186"/>
            <a:ext cx="5826760" cy="121983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065" marR="5080" indent="635" algn="ctr">
              <a:lnSpc>
                <a:spcPts val="3020"/>
              </a:lnSpc>
              <a:spcBef>
                <a:spcPts val="480"/>
              </a:spcBef>
            </a:pPr>
            <a:r>
              <a:rPr spc="-10" dirty="0"/>
              <a:t>Инновационные</a:t>
            </a:r>
            <a:r>
              <a:rPr spc="-140" dirty="0"/>
              <a:t> </a:t>
            </a:r>
            <a:r>
              <a:rPr spc="-10" dirty="0"/>
              <a:t>производства, </a:t>
            </a:r>
            <a:r>
              <a:rPr dirty="0"/>
              <a:t>разработки</a:t>
            </a:r>
            <a:r>
              <a:rPr spc="-130" dirty="0"/>
              <a:t> </a:t>
            </a:r>
            <a:r>
              <a:rPr spc="-20" dirty="0"/>
              <a:t>которых</a:t>
            </a:r>
            <a:r>
              <a:rPr spc="-125" dirty="0"/>
              <a:t> </a:t>
            </a:r>
            <a:r>
              <a:rPr dirty="0"/>
              <a:t>внедрены</a:t>
            </a:r>
            <a:r>
              <a:rPr spc="-175" dirty="0"/>
              <a:t> </a:t>
            </a:r>
            <a:r>
              <a:rPr spc="-50" dirty="0"/>
              <a:t>в </a:t>
            </a:r>
            <a:r>
              <a:rPr dirty="0"/>
              <a:t>реальный</a:t>
            </a:r>
            <a:r>
              <a:rPr spc="-135" dirty="0"/>
              <a:t> </a:t>
            </a:r>
            <a:r>
              <a:rPr spc="-10" dirty="0"/>
              <a:t>сектор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1958828" cy="6857999"/>
            <a:chOff x="0" y="0"/>
            <a:chExt cx="11958828" cy="6857999"/>
          </a:xfrm>
        </p:grpSpPr>
        <p:pic>
          <p:nvPicPr>
            <p:cNvPr id="5" name="object 5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2093976" cy="138074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2249423"/>
              <a:ext cx="2093976" cy="139750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79219" y="3453384"/>
              <a:ext cx="2097024" cy="139750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4639055"/>
              <a:ext cx="2093976" cy="12573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79219" y="5687567"/>
              <a:ext cx="2097024" cy="117043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00555" y="1167383"/>
              <a:ext cx="2092451" cy="139446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275064" y="2337816"/>
              <a:ext cx="2683764" cy="3627120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3689603" y="2249423"/>
            <a:ext cx="5434965" cy="3945890"/>
          </a:xfrm>
          <a:prstGeom prst="rect">
            <a:avLst/>
          </a:prstGeom>
          <a:solidFill>
            <a:srgbClr val="E1EFD9"/>
          </a:solidFill>
          <a:ln w="9144">
            <a:solidFill>
              <a:srgbClr val="385622"/>
            </a:solidFill>
          </a:ln>
        </p:spPr>
        <p:txBody>
          <a:bodyPr vert="horz" wrap="square" lIns="0" tIns="3175" rIns="0" bIns="0" rtlCol="0">
            <a:spAutoFit/>
          </a:bodyPr>
          <a:lstStyle/>
          <a:p>
            <a:pPr marL="320040" indent="-227965">
              <a:lnSpc>
                <a:spcPts val="2510"/>
              </a:lnSpc>
              <a:spcBef>
                <a:spcPts val="25"/>
              </a:spcBef>
              <a:buSzPct val="95454"/>
              <a:buFont typeface="Wingdings"/>
              <a:buChar char=""/>
              <a:tabLst>
                <a:tab pos="320040" algn="l"/>
              </a:tabLst>
            </a:pPr>
            <a:r>
              <a:rPr sz="2200" i="1" dirty="0">
                <a:solidFill>
                  <a:srgbClr val="385622"/>
                </a:solidFill>
                <a:latin typeface="Times New Roman"/>
                <a:cs typeface="Times New Roman"/>
              </a:rPr>
              <a:t>инновационное</a:t>
            </a:r>
            <a:r>
              <a:rPr sz="2200" i="1" spc="31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i="1" dirty="0">
                <a:solidFill>
                  <a:srgbClr val="385622"/>
                </a:solidFill>
                <a:latin typeface="Times New Roman"/>
                <a:cs typeface="Times New Roman"/>
              </a:rPr>
              <a:t>производство</a:t>
            </a:r>
            <a:r>
              <a:rPr sz="2200" i="1" spc="32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i="1" dirty="0">
                <a:solidFill>
                  <a:srgbClr val="385622"/>
                </a:solidFill>
                <a:latin typeface="Times New Roman"/>
                <a:cs typeface="Times New Roman"/>
              </a:rPr>
              <a:t>по</a:t>
            </a:r>
            <a:r>
              <a:rPr sz="2200" i="1" spc="32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выпуску</a:t>
            </a:r>
            <a:endParaRPr sz="2200">
              <a:latin typeface="Times New Roman"/>
              <a:cs typeface="Times New Roman"/>
            </a:endParaRPr>
          </a:p>
          <a:p>
            <a:pPr marL="320675">
              <a:lnSpc>
                <a:spcPts val="2375"/>
              </a:lnSpc>
            </a:pPr>
            <a:r>
              <a:rPr sz="22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экспортоориентированных</a:t>
            </a:r>
            <a:endParaRPr sz="2200">
              <a:latin typeface="Times New Roman"/>
              <a:cs typeface="Times New Roman"/>
            </a:endParaRPr>
          </a:p>
          <a:p>
            <a:pPr marL="320675">
              <a:lnSpc>
                <a:spcPts val="2510"/>
              </a:lnSpc>
            </a:pPr>
            <a:r>
              <a:rPr sz="2200" i="1" spc="-20" dirty="0">
                <a:solidFill>
                  <a:srgbClr val="385622"/>
                </a:solidFill>
                <a:latin typeface="Times New Roman"/>
                <a:cs typeface="Times New Roman"/>
              </a:rPr>
              <a:t>высокотехнологичных</a:t>
            </a:r>
            <a:r>
              <a:rPr sz="2200" i="1" spc="-3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i="1" dirty="0">
                <a:solidFill>
                  <a:srgbClr val="385622"/>
                </a:solidFill>
                <a:latin typeface="Times New Roman"/>
                <a:cs typeface="Times New Roman"/>
              </a:rPr>
              <a:t>лазерных</a:t>
            </a:r>
            <a:r>
              <a:rPr sz="2200" i="1" spc="-1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систем</a:t>
            </a:r>
            <a:endParaRPr sz="2200">
              <a:latin typeface="Times New Roman"/>
              <a:cs typeface="Times New Roman"/>
            </a:endParaRPr>
          </a:p>
          <a:p>
            <a:pPr marL="320040" indent="-227965">
              <a:lnSpc>
                <a:spcPct val="100000"/>
              </a:lnSpc>
              <a:spcBef>
                <a:spcPts val="735"/>
              </a:spcBef>
              <a:buSzPct val="95454"/>
              <a:buFont typeface="Wingdings"/>
              <a:buChar char=""/>
              <a:tabLst>
                <a:tab pos="320040" algn="l"/>
              </a:tabLst>
            </a:pPr>
            <a:r>
              <a:rPr sz="22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электрический</a:t>
            </a:r>
            <a:r>
              <a:rPr sz="2200" i="1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карьерный</a:t>
            </a:r>
            <a:r>
              <a:rPr sz="2200" i="1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самосвал</a:t>
            </a:r>
            <a:endParaRPr sz="2200">
              <a:latin typeface="Times New Roman"/>
              <a:cs typeface="Times New Roman"/>
            </a:endParaRPr>
          </a:p>
          <a:p>
            <a:pPr marL="320040" indent="-227965">
              <a:lnSpc>
                <a:spcPct val="100000"/>
              </a:lnSpc>
              <a:spcBef>
                <a:spcPts val="740"/>
              </a:spcBef>
              <a:buSzPct val="95454"/>
              <a:buFont typeface="Wingdings"/>
              <a:buChar char=""/>
              <a:tabLst>
                <a:tab pos="320040" algn="l"/>
              </a:tabLst>
            </a:pPr>
            <a:r>
              <a:rPr sz="2200" i="1" dirty="0">
                <a:solidFill>
                  <a:srgbClr val="385622"/>
                </a:solidFill>
                <a:latin typeface="Times New Roman"/>
                <a:cs typeface="Times New Roman"/>
              </a:rPr>
              <a:t>новые</a:t>
            </a:r>
            <a:r>
              <a:rPr sz="2200" i="1" spc="-8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i="1" dirty="0">
                <a:solidFill>
                  <a:srgbClr val="385622"/>
                </a:solidFill>
                <a:latin typeface="Times New Roman"/>
                <a:cs typeface="Times New Roman"/>
              </a:rPr>
              <a:t>грузовые</a:t>
            </a:r>
            <a:r>
              <a:rPr sz="2200" i="1" spc="-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автомобили</a:t>
            </a:r>
            <a:endParaRPr sz="2200">
              <a:latin typeface="Times New Roman"/>
              <a:cs typeface="Times New Roman"/>
            </a:endParaRPr>
          </a:p>
          <a:p>
            <a:pPr marL="320040" indent="-227965">
              <a:lnSpc>
                <a:spcPct val="100000"/>
              </a:lnSpc>
              <a:spcBef>
                <a:spcPts val="735"/>
              </a:spcBef>
              <a:buSzPct val="95454"/>
              <a:buFont typeface="Wingdings"/>
              <a:buChar char=""/>
              <a:tabLst>
                <a:tab pos="320040" algn="l"/>
              </a:tabLst>
            </a:pPr>
            <a:r>
              <a:rPr sz="22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пассажирский</a:t>
            </a:r>
            <a:r>
              <a:rPr sz="2200" i="1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электробус</a:t>
            </a:r>
            <a:endParaRPr sz="2200">
              <a:latin typeface="Times New Roman"/>
              <a:cs typeface="Times New Roman"/>
            </a:endParaRPr>
          </a:p>
          <a:p>
            <a:pPr marL="320040" indent="-227965">
              <a:lnSpc>
                <a:spcPct val="100000"/>
              </a:lnSpc>
              <a:spcBef>
                <a:spcPts val="735"/>
              </a:spcBef>
              <a:buSzPct val="95454"/>
              <a:buFont typeface="Wingdings"/>
              <a:buChar char=""/>
              <a:tabLst>
                <a:tab pos="320040" algn="l"/>
              </a:tabLst>
            </a:pPr>
            <a:r>
              <a:rPr sz="22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грузовой</a:t>
            </a:r>
            <a:r>
              <a:rPr sz="2200" i="1" spc="-9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электромобиль</a:t>
            </a:r>
            <a:endParaRPr sz="2200">
              <a:latin typeface="Times New Roman"/>
              <a:cs typeface="Times New Roman"/>
            </a:endParaRPr>
          </a:p>
          <a:p>
            <a:pPr marL="320040" indent="-227965">
              <a:lnSpc>
                <a:spcPts val="2510"/>
              </a:lnSpc>
              <a:spcBef>
                <a:spcPts val="740"/>
              </a:spcBef>
              <a:buSzPct val="95454"/>
              <a:buFont typeface="Wingdings"/>
              <a:buChar char=""/>
              <a:tabLst>
                <a:tab pos="320040" algn="l"/>
              </a:tabLst>
            </a:pPr>
            <a:r>
              <a:rPr sz="2200" i="1" dirty="0">
                <a:solidFill>
                  <a:srgbClr val="385622"/>
                </a:solidFill>
                <a:latin typeface="Times New Roman"/>
                <a:cs typeface="Times New Roman"/>
              </a:rPr>
              <a:t>стационарные</a:t>
            </a:r>
            <a:r>
              <a:rPr sz="2200" i="1" spc="-2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электрозарядные</a:t>
            </a:r>
            <a:r>
              <a:rPr sz="2200" i="1" spc="-2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станции</a:t>
            </a:r>
            <a:endParaRPr sz="2200">
              <a:latin typeface="Times New Roman"/>
              <a:cs typeface="Times New Roman"/>
            </a:endParaRPr>
          </a:p>
          <a:p>
            <a:pPr marL="320675">
              <a:lnSpc>
                <a:spcPts val="2510"/>
              </a:lnSpc>
            </a:pPr>
            <a:r>
              <a:rPr sz="2200" i="1" dirty="0">
                <a:solidFill>
                  <a:srgbClr val="385622"/>
                </a:solidFill>
                <a:latin typeface="Times New Roman"/>
                <a:cs typeface="Times New Roman"/>
              </a:rPr>
              <a:t>«Витязь»</a:t>
            </a:r>
            <a:r>
              <a:rPr sz="2200" i="1" spc="-2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i="1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r>
              <a:rPr sz="2200" i="1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i="1" spc="-25" dirty="0">
                <a:solidFill>
                  <a:srgbClr val="385622"/>
                </a:solidFill>
                <a:latin typeface="Times New Roman"/>
                <a:cs typeface="Times New Roman"/>
              </a:rPr>
              <a:t>др.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</TotalTime>
  <Words>506</Words>
  <Application>Microsoft Office PowerPoint</Application>
  <PresentationFormat>Широкоэкранный</PresentationFormat>
  <Paragraphs>78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Arial MT</vt:lpstr>
      <vt:lpstr>Calibri</vt:lpstr>
      <vt:lpstr>Times New Roman</vt:lpstr>
      <vt:lpstr>Wingdings</vt:lpstr>
      <vt:lpstr>Office Theme</vt:lpstr>
      <vt:lpstr>Урок знаний</vt:lpstr>
      <vt:lpstr>«Не  имея  богатых  природных ископаемых,   иных   ресурсов, нам  нужно  вкладываться  в ресурсы  интеллектуальные  - человеческий   потенциал,   в</vt:lpstr>
      <vt:lpstr>Презентация PowerPoint</vt:lpstr>
      <vt:lpstr>Презентация PowerPoint</vt:lpstr>
      <vt:lpstr>«Образование – фундамент общества, пропуск  для  государства  и  всей  нации  в завтрашний день».</vt:lpstr>
      <vt:lpstr>В Беларуси реализуется принцип непрерывности образования - «Образование через всю жизнь»</vt:lpstr>
      <vt:lpstr>Презентация PowerPoint</vt:lpstr>
      <vt:lpstr>НАУКА И ТЕХНОЛОГИИ НА СЛУЖБЕ СТРАНЫ</vt:lpstr>
      <vt:lpstr>Инновационные производства, разработки которых внедрены в реальный сектор</vt:lpstr>
      <vt:lpstr>Белорусская национальная биотехнологическая корпорация (БНБК)</vt:lpstr>
      <vt:lpstr>Беларусь – космическая держава</vt:lpstr>
      <vt:lpstr>Республиканский конкурс «100 идей для Беларуси»</vt:lpstr>
      <vt:lpstr>Государственная программа «Беларусь интеллектуальная» на 2026–2030 годы</vt:lpstr>
      <vt:lpstr>Белорусские просветительницы и учителя</vt:lpstr>
      <vt:lpstr>Формула успеха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Белорусская женщина – символ силы и вдохновения</dc:title>
  <dc:creator>User</dc:creator>
  <cp:lastModifiedBy>RIPO Belarus</cp:lastModifiedBy>
  <cp:revision>1</cp:revision>
  <dcterms:created xsi:type="dcterms:W3CDTF">2026-08-26T07:32:43Z</dcterms:created>
  <dcterms:modified xsi:type="dcterms:W3CDTF">2026-08-26T09:01:28Z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2026-08-26T00:00:00Z</vt:filetime>
  </property>
  <property fmtid="{D5CDD505-2E9C-101B-9397-08002B2CF9AE}" pid="4" name="Creator">
    <vt:lpwstr>Microsoft® PowerPoint® 2019</vt:lpwstr>
  </property>
  <property fmtid="{D5CDD505-2E9C-101B-9397-08002B2CF9AE}" pid="5" name="LastSaved">
    <vt:filetime>2026-08-26T00:00:00Z</vt:filetime>
  </property>
  <property fmtid="{D5CDD505-2E9C-101B-9397-08002B2CF9AE}" pid="6" name="Producer">
    <vt:lpwstr>Microsoft® PowerPoint® 2019</vt:lpwstr>
  </property>
</Properties>
</file>